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49" r:id="rId2"/>
  </p:sldMasterIdLst>
  <p:notesMasterIdLst>
    <p:notesMasterId r:id="rId71"/>
  </p:notesMasterIdLst>
  <p:handoutMasterIdLst>
    <p:handoutMasterId r:id="rId72"/>
  </p:handoutMasterIdLst>
  <p:sldIdLst>
    <p:sldId id="377" r:id="rId3"/>
    <p:sldId id="535" r:id="rId4"/>
    <p:sldId id="536" r:id="rId5"/>
    <p:sldId id="538" r:id="rId6"/>
    <p:sldId id="545" r:id="rId7"/>
    <p:sldId id="529" r:id="rId8"/>
    <p:sldId id="530" r:id="rId9"/>
    <p:sldId id="534" r:id="rId10"/>
    <p:sldId id="531" r:id="rId11"/>
    <p:sldId id="532" r:id="rId12"/>
    <p:sldId id="450" r:id="rId13"/>
    <p:sldId id="493" r:id="rId14"/>
    <p:sldId id="494" r:id="rId15"/>
    <p:sldId id="495" r:id="rId16"/>
    <p:sldId id="496" r:id="rId17"/>
    <p:sldId id="497" r:id="rId18"/>
    <p:sldId id="492" r:id="rId19"/>
    <p:sldId id="451" r:id="rId20"/>
    <p:sldId id="517" r:id="rId21"/>
    <p:sldId id="518" r:id="rId22"/>
    <p:sldId id="519" r:id="rId23"/>
    <p:sldId id="520" r:id="rId24"/>
    <p:sldId id="521" r:id="rId25"/>
    <p:sldId id="526" r:id="rId26"/>
    <p:sldId id="524" r:id="rId27"/>
    <p:sldId id="523" r:id="rId28"/>
    <p:sldId id="454" r:id="rId29"/>
    <p:sldId id="456" r:id="rId30"/>
    <p:sldId id="458" r:id="rId31"/>
    <p:sldId id="459" r:id="rId32"/>
    <p:sldId id="460" r:id="rId33"/>
    <p:sldId id="461" r:id="rId34"/>
    <p:sldId id="464" r:id="rId35"/>
    <p:sldId id="465" r:id="rId36"/>
    <p:sldId id="471" r:id="rId37"/>
    <p:sldId id="550" r:id="rId38"/>
    <p:sldId id="477" r:id="rId39"/>
    <p:sldId id="479" r:id="rId40"/>
    <p:sldId id="480" r:id="rId41"/>
    <p:sldId id="481" r:id="rId42"/>
    <p:sldId id="482" r:id="rId43"/>
    <p:sldId id="483" r:id="rId44"/>
    <p:sldId id="484" r:id="rId45"/>
    <p:sldId id="485" r:id="rId46"/>
    <p:sldId id="486" r:id="rId47"/>
    <p:sldId id="552" r:id="rId48"/>
    <p:sldId id="553" r:id="rId49"/>
    <p:sldId id="475" r:id="rId50"/>
    <p:sldId id="498" r:id="rId51"/>
    <p:sldId id="472" r:id="rId52"/>
    <p:sldId id="516" r:id="rId53"/>
    <p:sldId id="499" r:id="rId54"/>
    <p:sldId id="500" r:id="rId55"/>
    <p:sldId id="509" r:id="rId56"/>
    <p:sldId id="510" r:id="rId57"/>
    <p:sldId id="511" r:id="rId58"/>
    <p:sldId id="512" r:id="rId59"/>
    <p:sldId id="501" r:id="rId60"/>
    <p:sldId id="502" r:id="rId61"/>
    <p:sldId id="503" r:id="rId62"/>
    <p:sldId id="504" r:id="rId63"/>
    <p:sldId id="505" r:id="rId64"/>
    <p:sldId id="506" r:id="rId65"/>
    <p:sldId id="507" r:id="rId66"/>
    <p:sldId id="508" r:id="rId67"/>
    <p:sldId id="513" r:id="rId68"/>
    <p:sldId id="514" r:id="rId69"/>
    <p:sldId id="515" r:id="rId70"/>
  </p:sldIdLst>
  <p:sldSz cx="12192000" cy="6858000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00CCFF"/>
    <a:srgbClr val="00CC00"/>
    <a:srgbClr val="00FF00"/>
    <a:srgbClr val="3333FF"/>
    <a:srgbClr val="0066FF"/>
    <a:srgbClr val="009999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63" autoAdjust="0"/>
    <p:restoredTop sz="84973" autoAdjust="0"/>
  </p:normalViewPr>
  <p:slideViewPr>
    <p:cSldViewPr>
      <p:cViewPr varScale="1">
        <p:scale>
          <a:sx n="110" d="100"/>
          <a:sy n="110" d="100"/>
        </p:scale>
        <p:origin x="378" y="11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795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95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95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/>
            </a:lvl1pPr>
          </a:lstStyle>
          <a:p>
            <a:pPr>
              <a:defRPr/>
            </a:pPr>
            <a:fld id="{2CC86366-B769-4093-941E-6FEB8F1DA7E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/>
            </a:lvl1pPr>
          </a:lstStyle>
          <a:p>
            <a:pPr>
              <a:defRPr/>
            </a:pPr>
            <a:fld id="{080367E0-BD1D-486B-A5AD-E241D914E98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divvun.no/doc/infra/InstallingXCode.html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macports.org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7B6E46E-3864-4202-B800-C15A3257A54C}" type="slidenum">
              <a:rPr lang="zh-CN" altLang="en-US" sz="1300" smtClean="0"/>
              <a:pPr>
                <a:spcBef>
                  <a:spcPct val="0"/>
                </a:spcBef>
              </a:pPr>
              <a:t>1</a:t>
            </a:fld>
            <a:endParaRPr lang="en-US" altLang="zh-CN" sz="130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727DD99-F346-4869-A227-F573979C315D}" type="slidenum">
              <a:rPr lang="zh-CN" altLang="en-US" smtClean="0"/>
              <a:pPr/>
              <a:t>14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latin typeface="Arial" panose="020B0604020202020204" pitchFamily="34" charset="0"/>
              </a:rPr>
              <a:t>https://docs.python.org/3.7/tutorial/index.html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5D82606-281A-41DA-9460-0F878F1EBCAD}" type="slidenum">
              <a:rPr lang="zh-CN" altLang="en-US" smtClean="0"/>
              <a:pPr/>
              <a:t>26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latin typeface="Arial" panose="020B0604020202020204" pitchFamily="34" charset="0"/>
              </a:rPr>
              <a:t>IDLE is Python’s Integrated Development and Learning Environment.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48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766EC16-E1F3-4BFA-9C71-E48C05F3337A}" type="slidenum">
              <a:rPr lang="zh-CN" altLang="en-US" smtClean="0"/>
              <a:pPr/>
              <a:t>28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latin typeface="Arial" panose="020B0604020202020204" pitchFamily="34" charset="0"/>
              </a:rPr>
              <a:t>IDLE has two main window types, the Shell window and the Editor window.</a:t>
            </a: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10A84B9-7F5B-457F-8F0E-204EB559BC5D}" type="slidenum">
              <a:rPr lang="zh-CN" altLang="en-US" smtClean="0"/>
              <a:pPr/>
              <a:t>30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</a:rPr>
              <a:t>选择一个磁盘，如“新加卷</a:t>
            </a:r>
            <a:r>
              <a:rPr lang="en-US" altLang="zh-CN">
                <a:latin typeface="Arial" panose="020B0604020202020204" pitchFamily="34" charset="0"/>
              </a:rPr>
              <a:t>(D</a:t>
            </a:r>
            <a:r>
              <a:rPr lang="en-US" altLang="zh-CN">
                <a:latin typeface="Arial" panose="020B0604020202020204" pitchFamily="34" charset="0"/>
                <a:sym typeface="Wingdings" panose="05000000000000000000" pitchFamily="2" charset="2"/>
              </a:rPr>
              <a:t>:)</a:t>
            </a:r>
            <a:r>
              <a:rPr lang="zh-CN" altLang="en-US">
                <a:latin typeface="Arial" panose="020B0604020202020204" pitchFamily="34" charset="0"/>
              </a:rPr>
              <a:t>”，压右键，选择“新建”，在向右弹出的下拉菜单中选择“文件夹”</a:t>
            </a:r>
          </a:p>
        </p:txBody>
      </p:sp>
      <p:sp>
        <p:nvSpPr>
          <p:cNvPr id="4608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C907200-21E4-4F03-83F0-44E68F932696}" type="slidenum">
              <a:rPr lang="zh-CN" altLang="en-US" smtClean="0"/>
              <a:pPr/>
              <a:t>37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915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383D227-08EA-43E4-934C-133CD08BB0A2}" type="slidenum">
              <a:rPr lang="zh-CN" altLang="en-US" smtClean="0"/>
              <a:pPr/>
              <a:t>39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B568F34-99ED-449B-9E19-7FC758E8C642}" type="slidenum">
              <a:rPr lang="zh-CN" altLang="en-US" smtClean="0"/>
              <a:pPr/>
              <a:t>44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latin typeface="Arial" panose="020B0604020202020204" pitchFamily="34" charset="0"/>
              </a:rPr>
              <a:t>HF Yan</a:t>
            </a:r>
          </a:p>
          <a:p>
            <a:r>
              <a:rPr lang="en-US" altLang="zh-CN">
                <a:latin typeface="Arial" panose="020B0604020202020204" pitchFamily="34" charset="0"/>
              </a:rPr>
              <a:t>http://divvun.no/doc/infra/GettingStartedOnTheMac.html</a:t>
            </a:r>
          </a:p>
          <a:p>
            <a:r>
              <a:rPr lang="en-US" altLang="zh-CN">
                <a:latin typeface="Arial" panose="020B0604020202020204" pitchFamily="34" charset="0"/>
              </a:rPr>
              <a:t>Basic programming tools (in this order):</a:t>
            </a:r>
            <a:r>
              <a:rPr lang="en-US" altLang="zh-CN">
                <a:latin typeface="Arial" panose="020B0604020202020204" pitchFamily="34" charset="0"/>
                <a:hlinkClick r:id="rId3"/>
              </a:rPr>
              <a:t>Xcode</a:t>
            </a:r>
            <a:endParaRPr lang="en-US" altLang="zh-CN">
              <a:latin typeface="Arial" panose="020B0604020202020204" pitchFamily="34" charset="0"/>
            </a:endParaRPr>
          </a:p>
          <a:p>
            <a:r>
              <a:rPr lang="en-US" altLang="zh-CN">
                <a:latin typeface="Arial" panose="020B0604020202020204" pitchFamily="34" charset="0"/>
                <a:hlinkClick r:id="rId4"/>
              </a:rPr>
              <a:t>MacPorts</a:t>
            </a:r>
            <a:endParaRPr lang="en-US" altLang="zh-CN">
              <a:latin typeface="Arial" panose="020B0604020202020204" pitchFamily="34" charset="0"/>
            </a:endParaRPr>
          </a:p>
          <a:p>
            <a:endParaRPr lang="en-US" altLang="zh-CN">
              <a:latin typeface="Arial" panose="020B0604020202020204" pitchFamily="34" charset="0"/>
            </a:endParaRPr>
          </a:p>
          <a:p>
            <a:endParaRPr lang="en-US" altLang="zh-CN">
              <a:latin typeface="Arial" panose="020B0604020202020204" pitchFamily="34" charset="0"/>
            </a:endParaRPr>
          </a:p>
          <a:p>
            <a:endParaRPr lang="en-US" altLang="zh-CN">
              <a:latin typeface="Arial" panose="020B0604020202020204" pitchFamily="34" charset="0"/>
            </a:endParaRPr>
          </a:p>
          <a:p>
            <a:r>
              <a:rPr lang="en-US" altLang="zh-CN">
                <a:latin typeface="Arial" panose="020B0604020202020204" pitchFamily="34" charset="0"/>
              </a:rPr>
              <a:t>https://www.macports.org/install.php</a:t>
            </a:r>
          </a:p>
          <a:p>
            <a:r>
              <a:rPr lang="zh-CN" altLang="en-US">
                <a:latin typeface="Arial" panose="020B0604020202020204" pitchFamily="34" charset="0"/>
              </a:rPr>
              <a:t>为了安装</a:t>
            </a:r>
            <a:r>
              <a:rPr lang="en-US" altLang="zh-CN">
                <a:latin typeface="Arial" panose="020B0604020202020204" pitchFamily="34" charset="0"/>
              </a:rPr>
              <a:t>port</a:t>
            </a:r>
            <a:r>
              <a:rPr lang="zh-CN" altLang="en-US">
                <a:latin typeface="Arial" panose="020B0604020202020204" pitchFamily="34" charset="0"/>
              </a:rPr>
              <a:t>，先要安装</a:t>
            </a:r>
            <a:r>
              <a:rPr lang="en-US" altLang="zh-CN">
                <a:latin typeface="Arial" panose="020B0604020202020204" pitchFamily="34" charset="0"/>
              </a:rPr>
              <a:t>xcode</a:t>
            </a:r>
            <a:r>
              <a:rPr lang="zh-CN" altLang="en-US">
                <a:latin typeface="Arial" panose="020B0604020202020204" pitchFamily="34" charset="0"/>
              </a:rPr>
              <a:t>，为了</a:t>
            </a:r>
            <a:r>
              <a:rPr lang="en-US" altLang="zh-CN">
                <a:latin typeface="Arial" panose="020B0604020202020204" pitchFamily="34" charset="0"/>
              </a:rPr>
              <a:t>xcode</a:t>
            </a:r>
            <a:r>
              <a:rPr lang="zh-CN" altLang="en-US">
                <a:latin typeface="Arial" panose="020B0604020202020204" pitchFamily="34" charset="0"/>
              </a:rPr>
              <a:t>先要升级</a:t>
            </a:r>
            <a:r>
              <a:rPr lang="en-US" altLang="zh-CN">
                <a:latin typeface="Arial" panose="020B0604020202020204" pitchFamily="34" charset="0"/>
              </a:rPr>
              <a:t>OS X</a:t>
            </a:r>
          </a:p>
          <a:p>
            <a:r>
              <a:rPr lang="zh-CN" altLang="en-US">
                <a:latin typeface="Arial" panose="020B0604020202020204" pitchFamily="34" charset="0"/>
              </a:rPr>
              <a:t>在</a:t>
            </a:r>
            <a:r>
              <a:rPr lang="en-US" altLang="zh-CN">
                <a:latin typeface="Arial" panose="020B0604020202020204" pitchFamily="34" charset="0"/>
              </a:rPr>
              <a:t>Apple Store</a:t>
            </a:r>
            <a:r>
              <a:rPr lang="zh-CN" altLang="en-US">
                <a:latin typeface="Arial" panose="020B0604020202020204" pitchFamily="34" charset="0"/>
              </a:rPr>
              <a:t>中查找</a:t>
            </a:r>
            <a:r>
              <a:rPr lang="en-US" altLang="zh-CN">
                <a:latin typeface="Arial" panose="020B0604020202020204" pitchFamily="34" charset="0"/>
              </a:rPr>
              <a:t>OS X</a:t>
            </a:r>
            <a:r>
              <a:rPr lang="zh-CN" altLang="en-US">
                <a:latin typeface="Arial" panose="020B0604020202020204" pitchFamily="34" charset="0"/>
              </a:rPr>
              <a:t>，升级系统到 </a:t>
            </a:r>
            <a:r>
              <a:rPr lang="en-US" altLang="zh-CN">
                <a:latin typeface="Arial" panose="020B0604020202020204" pitchFamily="34" charset="0"/>
              </a:rPr>
              <a:t>OS X EI Capitan</a:t>
            </a:r>
            <a:r>
              <a:rPr lang="zh-CN" altLang="en-US">
                <a:latin typeface="Arial" panose="020B0604020202020204" pitchFamily="34" charset="0"/>
              </a:rPr>
              <a:t>。需要下载</a:t>
            </a:r>
            <a:r>
              <a:rPr lang="en-US" altLang="zh-CN">
                <a:latin typeface="Arial" panose="020B0604020202020204" pitchFamily="34" charset="0"/>
              </a:rPr>
              <a:t>6.71GB</a:t>
            </a:r>
          </a:p>
          <a:p>
            <a:endParaRPr lang="en-US" altLang="zh-CN">
              <a:latin typeface="Arial" panose="020B0604020202020204" pitchFamily="34" charset="0"/>
            </a:endParaRPr>
          </a:p>
          <a:p>
            <a:r>
              <a:rPr lang="zh-CN" altLang="en-US">
                <a:latin typeface="Arial" panose="020B0604020202020204" pitchFamily="34" charset="0"/>
              </a:rPr>
              <a:t>然后安装</a:t>
            </a:r>
            <a:r>
              <a:rPr lang="en-US" altLang="zh-CN">
                <a:latin typeface="Arial" panose="020B0604020202020204" pitchFamily="34" charset="0"/>
              </a:rPr>
              <a:t>xcode</a:t>
            </a:r>
            <a:r>
              <a:rPr lang="zh-CN" altLang="en-US">
                <a:latin typeface="Arial" panose="020B0604020202020204" pitchFamily="34" charset="0"/>
              </a:rPr>
              <a:t>，</a:t>
            </a:r>
            <a:r>
              <a:rPr lang="en-US" altLang="zh-CN">
                <a:latin typeface="Arial" panose="020B0604020202020204" pitchFamily="34" charset="0"/>
              </a:rPr>
              <a:t>4.43GB</a:t>
            </a:r>
          </a:p>
          <a:p>
            <a:endParaRPr lang="en-US" altLang="zh-CN">
              <a:latin typeface="Arial" panose="020B0604020202020204" pitchFamily="34" charset="0"/>
            </a:endParaRPr>
          </a:p>
          <a:p>
            <a:r>
              <a:rPr lang="en-US" altLang="zh-CN">
                <a:latin typeface="Arial" panose="020B0604020202020204" pitchFamily="34" charset="0"/>
              </a:rPr>
              <a:t>xcode-select –install</a:t>
            </a:r>
          </a:p>
          <a:p>
            <a:endParaRPr lang="en-US" altLang="zh-CN">
              <a:latin typeface="Arial" panose="020B0604020202020204" pitchFamily="34" charset="0"/>
            </a:endParaRPr>
          </a:p>
          <a:p>
            <a:r>
              <a:rPr lang="en-US" altLang="zh-CN">
                <a:latin typeface="Arial" panose="020B0604020202020204" pitchFamily="34" charset="0"/>
              </a:rPr>
              <a:t>MacPorts-2.3.4-10.12-Sierra.pkg</a:t>
            </a:r>
          </a:p>
          <a:p>
            <a:endParaRPr lang="en-US" altLang="zh-CN">
              <a:latin typeface="Arial" panose="020B0604020202020204" pitchFamily="34" charset="0"/>
            </a:endParaRPr>
          </a:p>
          <a:p>
            <a:r>
              <a:rPr lang="en-US" altLang="zh-CN">
                <a:latin typeface="Arial" panose="020B0604020202020204" pitchFamily="34" charset="0"/>
              </a:rPr>
              <a:t>sudo port –v selfupdate</a:t>
            </a:r>
          </a:p>
          <a:p>
            <a:endParaRPr lang="en-US" altLang="zh-CN">
              <a:latin typeface="Arial" panose="020B0604020202020204" pitchFamily="34" charset="0"/>
            </a:endParaRPr>
          </a:p>
          <a:p>
            <a:r>
              <a:rPr lang="en-US" altLang="zh-CN">
                <a:latin typeface="Arial" panose="020B0604020202020204" pitchFamily="34" charset="0"/>
              </a:rPr>
              <a:t>xcode-select –install</a:t>
            </a:r>
          </a:p>
          <a:p>
            <a:endParaRPr lang="en-US" altLang="zh-CN">
              <a:latin typeface="Arial" panose="020B0604020202020204" pitchFamily="34" charset="0"/>
            </a:endParaRPr>
          </a:p>
          <a:p>
            <a:r>
              <a:rPr lang="en-US" altLang="zh-CN">
                <a:latin typeface="Arial" panose="020B0604020202020204" pitchFamily="34" charset="0"/>
              </a:rPr>
              <a:t>To make this the default Python or Python 3 (i.e., the version run by the ‘python’ or ‘python3’ commands), run one or both of:</a:t>
            </a:r>
          </a:p>
          <a:p>
            <a:r>
              <a:rPr lang="en-US" altLang="zh-CN">
                <a:latin typeface="Arial" panose="020B0604020202020204" pitchFamily="34" charset="0"/>
              </a:rPr>
              <a:t>  sudo port select –set python python35</a:t>
            </a:r>
          </a:p>
          <a:p>
            <a:r>
              <a:rPr lang="en-US" altLang="zh-CN">
                <a:latin typeface="Arial" panose="020B0604020202020204" pitchFamily="34" charset="0"/>
              </a:rPr>
              <a:t>  sudo port select –set python3 python35</a:t>
            </a:r>
          </a:p>
        </p:txBody>
      </p:sp>
      <p:sp>
        <p:nvSpPr>
          <p:cNvPr id="614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90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FAD6FF8-A241-49CE-AC24-CE2143D227BB}" type="slidenum">
              <a:rPr lang="zh-CN" altLang="en-US" smtClean="0"/>
              <a:pPr/>
              <a:t>50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200751-20C2-429D-A064-DA617DFAB8E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924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207098-4C25-4A06-9168-143D013614A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68063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021706-A036-4DA4-9361-C473EC51941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6482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F40AAF-4725-4403-A6C0-687F3CB520A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73512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1C098E-0993-4158-AEA4-21136BEF070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78600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312998-F031-4457-9551-C7B3C6B0631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84601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9D8B64-B358-42C4-897E-6B8F7AD59D7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44789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EE2D1B-706B-4602-8E07-D460D1F8350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87595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03DC4-0F5B-4494-904A-6A46D7857F0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62965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1E060F-5D7F-4287-836A-5178F4BBFB1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43077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28ADCE-9202-4199-AF39-FB64738B4C6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3826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79EAC1-C6DE-4585-A947-6EB9B1B672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23437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4F9D51-1F45-4997-BD61-D7CB3434611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25669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BB6736-5B78-48DB-AED4-85384A26FA3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55488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F45B77-DE77-475C-B184-6BF9F267C29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32953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A06184-8CB0-4ACF-93AB-A81FD9B76A6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19753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788114-1663-4EB9-A002-3F8726B680D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5805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E0F115-9D9C-4ED5-9207-C2167898FA7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51959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39E782-3E69-46C2-9BFE-96F61342C79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4339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70B203-21FD-41C9-9F21-3EECE375C34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4843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2DE68D-5876-41DA-A517-6767477C770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4854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10E1E8-A87C-4FD6-941D-AD956798DF9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6560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B0E9C-44AD-4806-9548-204C1345371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81405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1727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FAE6ABD1-C054-4D78-84AD-ABA190417D0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4763F3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4763F3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4763F3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4763F3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4763F3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4763F3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4763F3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4763F3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4763F3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2186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186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186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F0CAC3F1-3554-47AF-9B2D-F47A9AB2060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4763F3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4763F3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4763F3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4763F3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4763F3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4763F3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4763F3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4763F3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4763F3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python.org/download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odeforces.com/" TargetMode="External"/><Relationship Id="rId2" Type="http://schemas.openxmlformats.org/officeDocument/2006/relationships/hyperlink" Target="https://pku.instructur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s101.openjudge.cn/cs10120fe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ypingstudy.com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cports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cports.org/install.php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fbNRCXRJ76E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28800" y="2130425"/>
            <a:ext cx="8534400" cy="1470025"/>
          </a:xfrm>
        </p:spPr>
        <p:txBody>
          <a:bodyPr/>
          <a:lstStyle/>
          <a:p>
            <a:pPr eaLnBrk="1" hangingPunct="1"/>
            <a:r>
              <a:rPr lang="en-US" altLang="zh-CN" sz="4000">
                <a:ea typeface="宋体" panose="02010600030101010101" pitchFamily="2" charset="-122"/>
              </a:rPr>
              <a:t>Development Environment</a:t>
            </a:r>
          </a:p>
        </p:txBody>
      </p:sp>
      <p:sp>
        <p:nvSpPr>
          <p:cNvPr id="5123" name="Rectangle 4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altLang="zh-CN" sz="2000" dirty="0"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2000" dirty="0" err="1">
                <a:ea typeface="宋体" panose="02010600030101010101" pitchFamily="2" charset="-122"/>
              </a:rPr>
              <a:t>Hongfei</a:t>
            </a:r>
            <a:r>
              <a:rPr lang="en-US" altLang="zh-CN" sz="2000" dirty="0">
                <a:ea typeface="宋体" panose="02010600030101010101" pitchFamily="2" charset="-122"/>
              </a:rPr>
              <a:t> Yan</a:t>
            </a:r>
            <a:endParaRPr lang="zh-CN" altLang="en-US" sz="2000" dirty="0"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School of EECS, Peking University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Sept. 24, 2020</a:t>
            </a:r>
            <a:endParaRPr lang="zh-CN" altLang="en-US" sz="20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3753774-2364-451B-82D7-B5E74B2BCDEA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zh-CN" sz="1400"/>
          </a:p>
        </p:txBody>
      </p:sp>
      <p:pic>
        <p:nvPicPr>
          <p:cNvPr id="13315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-11113"/>
            <a:ext cx="3857625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0"/>
            <a:ext cx="38576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What is Python?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433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>
                <a:ea typeface="宋体" panose="02010600030101010101" pitchFamily="2" charset="-122"/>
              </a:rPr>
              <a:t>Python is a programming language that is easy to learn, yet powerful and flexible. </a:t>
            </a:r>
          </a:p>
          <a:p>
            <a:pPr lvl="1"/>
            <a:r>
              <a:rPr lang="en-US" altLang="zh-CN" sz="2400">
                <a:ea typeface="宋体" panose="02010600030101010101" pitchFamily="2" charset="-122"/>
              </a:rPr>
              <a:t>Many professional software engineers use Python every day to do their job, </a:t>
            </a:r>
          </a:p>
          <a:p>
            <a:pPr lvl="2"/>
            <a:r>
              <a:rPr lang="en-US" altLang="zh-CN" sz="2000">
                <a:ea typeface="宋体" panose="02010600030101010101" pitchFamily="2" charset="-122"/>
              </a:rPr>
              <a:t>for both large projects and small ones. </a:t>
            </a:r>
          </a:p>
          <a:p>
            <a:r>
              <a:rPr lang="en-US" altLang="zh-CN" sz="2800">
                <a:ea typeface="宋体" panose="02010600030101010101" pitchFamily="2" charset="-122"/>
              </a:rPr>
              <a:t>Python is free, open source, and it runs on </a:t>
            </a:r>
            <a:r>
              <a:rPr lang="en-US" altLang="zh-CN" sz="2800">
                <a:solidFill>
                  <a:srgbClr val="FF0000"/>
                </a:solidFill>
                <a:ea typeface="宋体" panose="02010600030101010101" pitchFamily="2" charset="-122"/>
              </a:rPr>
              <a:t>Windows, Mac, </a:t>
            </a:r>
            <a:r>
              <a:rPr lang="en-US" altLang="zh-CN" sz="2800">
                <a:ea typeface="宋体" panose="02010600030101010101" pitchFamily="2" charset="-122"/>
              </a:rPr>
              <a:t>and</a:t>
            </a:r>
            <a:r>
              <a:rPr lang="en-US" altLang="zh-CN" sz="2800">
                <a:solidFill>
                  <a:srgbClr val="FF0000"/>
                </a:solidFill>
                <a:ea typeface="宋体" panose="02010600030101010101" pitchFamily="2" charset="-122"/>
              </a:rPr>
              <a:t> Linux</a:t>
            </a:r>
            <a:r>
              <a:rPr lang="en-US" altLang="zh-CN" sz="2800">
                <a:ea typeface="宋体" panose="02010600030101010101" pitchFamily="2" charset="-122"/>
              </a:rPr>
              <a:t>, as well as many other operating systems. </a:t>
            </a:r>
          </a:p>
          <a:p>
            <a:r>
              <a:rPr lang="en-US" altLang="zh-CN" sz="2800">
                <a:ea typeface="宋体" panose="02010600030101010101" pitchFamily="2" charset="-122"/>
              </a:rPr>
              <a:t>It's a great language if you want to start learning how to write computer programs.</a:t>
            </a:r>
            <a:endParaRPr lang="zh-CN" altLang="en-US" sz="2800">
              <a:ea typeface="宋体" panose="02010600030101010101" pitchFamily="2" charset="-122"/>
            </a:endParaRPr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4AF3B0D-F7BE-4C02-AF1C-A45AED4E23EF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zh-CN" sz="1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51C13F6-2182-421E-A99D-A444F8D38823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zh-CN" sz="1400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>
                <a:ea typeface="宋体" panose="02010600030101010101" pitchFamily="2" charset="-122"/>
              </a:rPr>
              <a:t>Typical Python Development Environment</a:t>
            </a:r>
            <a:endParaRPr lang="zh-CN" altLang="en-US" sz="4000">
              <a:ea typeface="宋体" panose="02010600030101010101" pitchFamily="2" charset="-122"/>
            </a:endParaRP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CN" sz="2400" dirty="0">
                <a:ea typeface="宋体" panose="02010600030101010101" pitchFamily="2" charset="-122"/>
              </a:rPr>
              <a:t>Edit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CN" sz="2000" dirty="0">
                <a:ea typeface="宋体" panose="02010600030101010101" pitchFamily="2" charset="-122"/>
              </a:rPr>
              <a:t>Programmer writes program (and stores source code on disk)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2400" dirty="0">
                <a:ea typeface="宋体" panose="02010600030101010101" pitchFamily="2" charset="-122"/>
              </a:rPr>
              <a:t>Preprocess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CN" sz="2000" dirty="0">
                <a:ea typeface="宋体" panose="02010600030101010101" pitchFamily="2" charset="-122"/>
              </a:rPr>
              <a:t>Perform certain manipulations before compilation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ea typeface="宋体" panose="02010600030101010101" pitchFamily="2" charset="-122"/>
              </a:rPr>
              <a:t>Compile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ea typeface="宋体" panose="02010600030101010101" pitchFamily="2" charset="-122"/>
              </a:rPr>
              <a:t>Compiler translates C++ programs into machine languages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  <a:ea typeface="宋体" panose="02010600030101010101" pitchFamily="2" charset="-122"/>
              </a:rPr>
              <a:t>Link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ea typeface="宋体" panose="02010600030101010101" pitchFamily="2" charset="-122"/>
              </a:rPr>
              <a:t>Link object code with missing functions and data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2400" dirty="0">
                <a:ea typeface="宋体" panose="02010600030101010101" pitchFamily="2" charset="-122"/>
              </a:rPr>
              <a:t>Execute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CN" sz="2000" dirty="0">
                <a:ea typeface="宋体" panose="02010600030101010101" pitchFamily="2" charset="-122"/>
              </a:rPr>
              <a:t>Transfer executable image to memory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CN" sz="2000" dirty="0">
                <a:ea typeface="宋体" panose="02010600030101010101" pitchFamily="2" charset="-122"/>
              </a:rPr>
              <a:t>Execute the program one instruction at a time</a:t>
            </a:r>
            <a:endParaRPr lang="zh-CN" altLang="en-US" sz="20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8F6F419-EC6C-4252-99A0-1E37474F893B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zh-CN" sz="1400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>
                <a:latin typeface="宋体" panose="02010600030101010101" pitchFamily="2" charset="-122"/>
                <a:ea typeface="宋体" panose="02010600030101010101" pitchFamily="2" charset="-122"/>
              </a:rPr>
              <a:t>基本概念</a:t>
            </a:r>
            <a:endParaRPr lang="zh-CN" altLang="en-US" sz="4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388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在这门课程里主要介绍编写</a:t>
            </a:r>
            <a:r>
              <a:rPr lang="en-US" altLang="zh-CN" sz="2400" dirty="0">
                <a:solidFill>
                  <a:srgbClr val="FF3300"/>
                </a:solidFill>
                <a:ea typeface="宋体" panose="02010600030101010101" pitchFamily="2" charset="-122"/>
              </a:rPr>
              <a:t>Console</a:t>
            </a:r>
            <a:r>
              <a:rPr lang="en-US" altLang="zh-CN" sz="2400" dirty="0">
                <a:solidFill>
                  <a:srgbClr val="FF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FF3300"/>
                </a:solidFill>
                <a:ea typeface="宋体" panose="02010600030101010101" pitchFamily="2" charset="-122"/>
              </a:rPr>
              <a:t>Application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类型的程序。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这类程序的特点是：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程序运行中会打开一个类似于</a:t>
            </a:r>
            <a:r>
              <a:rPr lang="en-US" altLang="zh-CN" sz="2000" dirty="0">
                <a:ea typeface="宋体" panose="02010600030101010101" pitchFamily="2" charset="-122"/>
              </a:rPr>
              <a:t>DOS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操作系统的界面，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所有键盘输入都是通过</a:t>
            </a:r>
            <a:r>
              <a:rPr lang="en-US" altLang="zh-CN" sz="2000" dirty="0">
                <a:ea typeface="宋体" panose="02010600030101010101" pitchFamily="2" charset="-122"/>
              </a:rPr>
              <a:t>DOS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界面进行的，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而所有输出都是输出到</a:t>
            </a:r>
            <a:r>
              <a:rPr lang="en-US" altLang="zh-CN" sz="2000" dirty="0">
                <a:ea typeface="宋体" panose="02010600030101010101" pitchFamily="2" charset="-122"/>
              </a:rPr>
              <a:t>DOS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窗口中。 </a:t>
            </a:r>
          </a:p>
          <a:p>
            <a:pPr eaLnBrk="1" hangingPunct="1">
              <a:lnSpc>
                <a:spcPct val="90000"/>
              </a:lnSpc>
            </a:pP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5B9D4D7-4B06-4AD9-9E5C-146F7E3D2660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zh-CN" sz="1400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Source File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（源程序）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/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源程序是我们用高级程序设计语言书写的程序。</a:t>
            </a:r>
          </a:p>
          <a:p>
            <a:pPr algn="just" eaLnBrk="1" hangingPunct="1"/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源程序必须经过解释程序才能运行。</a:t>
            </a:r>
          </a:p>
          <a:p>
            <a:pPr algn="just" eaLnBrk="1" hangingPunct="1"/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我们主要用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语言编写源程序。 </a:t>
            </a:r>
          </a:p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7413" name="矩形 1"/>
          <p:cNvSpPr>
            <a:spLocks noChangeArrowheads="1"/>
          </p:cNvSpPr>
          <p:nvPr/>
        </p:nvSpPr>
        <p:spPr bwMode="auto">
          <a:xfrm>
            <a:off x="990600" y="4535488"/>
            <a:ext cx="10363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之后留的作业，如果是编程序，同学们需要提交的就是源程序。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5947FF7-89D6-4C93-B4BC-F4B971083892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zh-CN" sz="1400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Debug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（调试）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lnSpc>
                <a:spcPct val="120000"/>
              </a:lnSpc>
            </a:pP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当程序出错时，可用调试工具发现错处的代码，进行改正。</a:t>
            </a:r>
          </a:p>
          <a:p>
            <a:pPr algn="just" eaLnBrk="1" hangingPunct="1">
              <a:lnSpc>
                <a:spcPct val="120000"/>
              </a:lnSpc>
            </a:pP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所谓调试是指逐条执行或部分执行程序代码，并在执行过程中查看变量的值。</a:t>
            </a:r>
          </a:p>
          <a:p>
            <a:pPr lvl="1" algn="just" eaLnBrk="1" hangingPunct="1">
              <a:lnSpc>
                <a:spcPct val="120000"/>
              </a:lnSpc>
            </a:pP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当发现变量的值并非如我们预期或程序的执行逻辑并非我们预期时，就发现了错误，可以进行有针对性的改正。</a:t>
            </a:r>
          </a:p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C8FF936-E4D7-488B-89C6-774841B02B60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zh-CN" sz="1400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Run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（运行）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</a:rPr>
              <a:t>启动一个可执行程序使其开始执行称为运行。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Contents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150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Python on Windows</a:t>
            </a:r>
          </a:p>
          <a:p>
            <a:r>
              <a:rPr lang="en-US" altLang="zh-CN">
                <a:ea typeface="宋体" panose="02010600030101010101" pitchFamily="2" charset="-122"/>
              </a:rPr>
              <a:t>Python on Mac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1508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BFA011C-D8EC-4DC9-BE2D-BB0F9DFD77CF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zh-CN"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Installing Python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253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Go to </a:t>
            </a:r>
            <a:r>
              <a:rPr lang="en-US" altLang="zh-CN">
                <a:ea typeface="宋体" panose="02010600030101010101" pitchFamily="2" charset="-122"/>
                <a:hlinkClick r:id="rId2"/>
              </a:rPr>
              <a:t>python.org</a:t>
            </a:r>
            <a:r>
              <a:rPr lang="en-US" altLang="zh-CN">
                <a:ea typeface="宋体" panose="02010600030101010101" pitchFamily="2" charset="-122"/>
              </a:rPr>
              <a:t> and download the version of Python that you want. 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In these examples, I'm downloading Python 3.7.0.</a:t>
            </a:r>
          </a:p>
          <a:p>
            <a:r>
              <a:rPr lang="en-US" altLang="zh-CN">
                <a:ea typeface="宋体" panose="02010600030101010101" pitchFamily="2" charset="-122"/>
              </a:rPr>
              <a:t>Run the installer, and let it install to the default location: in this case, C:\Python37\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7123931-6F8A-464D-901A-CEE3DA628C41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zh-CN"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B8D56CD-C69F-4DAF-8398-9CA1B4BFA2B5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zh-CN" sz="1400"/>
          </a:p>
        </p:txBody>
      </p:sp>
      <p:pic>
        <p:nvPicPr>
          <p:cNvPr id="2355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0" y="0"/>
            <a:ext cx="75565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椭圆 5"/>
          <p:cNvSpPr/>
          <p:nvPr/>
        </p:nvSpPr>
        <p:spPr>
          <a:xfrm>
            <a:off x="3657600" y="1524000"/>
            <a:ext cx="990600" cy="609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Recap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1000" y="1600200"/>
            <a:ext cx="11430000" cy="4525963"/>
          </a:xfrm>
        </p:spPr>
        <p:txBody>
          <a:bodyPr/>
          <a:lstStyle/>
          <a:p>
            <a:r>
              <a:rPr lang="zh-CN" altLang="en-US" sz="2400" dirty="0"/>
              <a:t>课程网站：</a:t>
            </a:r>
            <a:r>
              <a:rPr lang="en-US" altLang="zh-CN" sz="2400" dirty="0">
                <a:hlinkClick r:id="rId2"/>
              </a:rPr>
              <a:t>https://pku.instructure.com/</a:t>
            </a:r>
            <a:r>
              <a:rPr lang="en-US" altLang="zh-CN" sz="2400" dirty="0"/>
              <a:t> </a:t>
            </a:r>
          </a:p>
          <a:p>
            <a:pPr lvl="1"/>
            <a:r>
              <a:rPr lang="zh-CN" altLang="en-US" sz="2000" dirty="0"/>
              <a:t>电子版教材、课件，通知，作业，课堂直播地址等信息</a:t>
            </a:r>
            <a:endParaRPr lang="en-US" altLang="zh-CN" sz="2000" dirty="0"/>
          </a:p>
          <a:p>
            <a:r>
              <a:rPr lang="zh-CN" altLang="en-US" sz="2400" dirty="0"/>
              <a:t>编程网站：</a:t>
            </a:r>
            <a:r>
              <a:rPr lang="en-US" altLang="zh-CN" sz="2400" dirty="0">
                <a:hlinkClick r:id="rId3"/>
              </a:rPr>
              <a:t>http://codeforces.com/</a:t>
            </a:r>
            <a:r>
              <a:rPr lang="en-US" altLang="zh-CN" sz="2400" dirty="0"/>
              <a:t> </a:t>
            </a:r>
          </a:p>
          <a:p>
            <a:r>
              <a:rPr lang="zh-CN" altLang="en-US" sz="2400" dirty="0"/>
              <a:t>上机课说明：</a:t>
            </a:r>
            <a:endParaRPr lang="en-US" altLang="zh-CN" sz="2400" dirty="0"/>
          </a:p>
          <a:p>
            <a:pPr lvl="1"/>
            <a:r>
              <a:rPr lang="zh-CN" altLang="en-US" sz="2000" dirty="0"/>
              <a:t>上机课（免费提供的机器使用时间），学生自己安排内容。只有期末的模拟考试，正式考试，有统一安排。</a:t>
            </a:r>
            <a:endParaRPr lang="en-US" altLang="zh-CN" sz="2000" dirty="0"/>
          </a:p>
          <a:p>
            <a:pPr lvl="1"/>
            <a:r>
              <a:rPr lang="en-US" altLang="zh-CN" sz="2000" dirty="0"/>
              <a:t>MOOC</a:t>
            </a:r>
            <a:r>
              <a:rPr lang="zh-CN" altLang="en-US" sz="2000" dirty="0"/>
              <a:t>班同学用自己的电脑练习</a:t>
            </a:r>
            <a:endParaRPr lang="en-US" altLang="zh-CN" sz="2000" dirty="0"/>
          </a:p>
          <a:p>
            <a:r>
              <a:rPr lang="zh-CN" altLang="en-US" sz="2400" dirty="0"/>
              <a:t>期末考试网址：</a:t>
            </a:r>
            <a:r>
              <a:rPr lang="en-US" altLang="zh-CN" sz="2400" dirty="0">
                <a:hlinkClick r:id="rId4"/>
              </a:rPr>
              <a:t>http://cs101.openjudge.cn/cs10120fe/</a:t>
            </a:r>
            <a:r>
              <a:rPr lang="en-US" altLang="zh-CN" sz="2400" dirty="0"/>
              <a:t>  </a:t>
            </a:r>
          </a:p>
          <a:p>
            <a:pPr lvl="1"/>
            <a:r>
              <a:rPr lang="zh-CN" altLang="en-US" sz="2000" dirty="0">
                <a:solidFill>
                  <a:srgbClr val="FF0000"/>
                </a:solidFill>
              </a:rPr>
              <a:t>期末机考时间：</a:t>
            </a:r>
            <a:r>
              <a:rPr lang="en-US" altLang="zh-CN" sz="2000" dirty="0">
                <a:solidFill>
                  <a:srgbClr val="FF0000"/>
                </a:solidFill>
              </a:rPr>
              <a:t>2021</a:t>
            </a:r>
            <a:r>
              <a:rPr lang="zh-CN" altLang="en-US" sz="2000" dirty="0">
                <a:solidFill>
                  <a:srgbClr val="FF0000"/>
                </a:solidFill>
              </a:rPr>
              <a:t>年</a:t>
            </a:r>
            <a:r>
              <a:rPr lang="en-US" altLang="zh-CN" sz="2000" dirty="0">
                <a:solidFill>
                  <a:srgbClr val="FF0000"/>
                </a:solidFill>
              </a:rPr>
              <a:t>1</a:t>
            </a:r>
            <a:r>
              <a:rPr lang="zh-CN" altLang="en-US" sz="2000" dirty="0">
                <a:solidFill>
                  <a:srgbClr val="FF0000"/>
                </a:solidFill>
              </a:rPr>
              <a:t>月</a:t>
            </a:r>
            <a:r>
              <a:rPr lang="en-US" altLang="zh-CN" sz="2000" dirty="0">
                <a:solidFill>
                  <a:srgbClr val="FF0000"/>
                </a:solidFill>
              </a:rPr>
              <a:t>6</a:t>
            </a:r>
            <a:r>
              <a:rPr lang="zh-CN" altLang="en-US" sz="2000" dirty="0">
                <a:solidFill>
                  <a:srgbClr val="FF0000"/>
                </a:solidFill>
              </a:rPr>
              <a:t>日（周三）</a:t>
            </a:r>
            <a:r>
              <a:rPr lang="en-US" altLang="zh-CN" sz="2000" dirty="0">
                <a:solidFill>
                  <a:srgbClr val="FF0000"/>
                </a:solidFill>
              </a:rPr>
              <a:t>15:10~17:00</a:t>
            </a:r>
            <a:r>
              <a:rPr lang="zh-CN" altLang="en-US" sz="2000" dirty="0">
                <a:solidFill>
                  <a:srgbClr val="FF0000"/>
                </a:solidFill>
              </a:rPr>
              <a:t>；地点是平时上机课机房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altLang="zh-CN" sz="2000" dirty="0">
                <a:solidFill>
                  <a:srgbClr val="FF0000"/>
                </a:solidFill>
              </a:rPr>
              <a:t>MOOC</a:t>
            </a:r>
            <a:r>
              <a:rPr lang="zh-CN" altLang="en-US" sz="2000" dirty="0">
                <a:solidFill>
                  <a:srgbClr val="FF0000"/>
                </a:solidFill>
              </a:rPr>
              <a:t>班考试信息，另外通知</a:t>
            </a:r>
            <a:endParaRPr lang="zh-CN" altLang="en-US" sz="2000" dirty="0"/>
          </a:p>
          <a:p>
            <a:pPr lvl="1"/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79EAC1-C6DE-4585-A947-6EB9B1B672DE}" type="slidenum">
              <a:rPr lang="zh-CN" altLang="en-US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2254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B117E25-243D-4D00-B4E4-300EE7A012C6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zh-CN" sz="1400"/>
          </a:p>
        </p:txBody>
      </p:sp>
      <p:pic>
        <p:nvPicPr>
          <p:cNvPr id="24579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0"/>
            <a:ext cx="88582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椭圆 5"/>
          <p:cNvSpPr/>
          <p:nvPr/>
        </p:nvSpPr>
        <p:spPr>
          <a:xfrm>
            <a:off x="4495800" y="2667000"/>
            <a:ext cx="990600" cy="609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D66D67C-D871-44A2-AB6F-51EFBAC47DA1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zh-CN" sz="1400"/>
          </a:p>
        </p:txBody>
      </p:sp>
      <p:pic>
        <p:nvPicPr>
          <p:cNvPr id="25603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0"/>
            <a:ext cx="88582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箭头连接符 4"/>
          <p:cNvCxnSpPr/>
          <p:nvPr/>
        </p:nvCxnSpPr>
        <p:spPr>
          <a:xfrm>
            <a:off x="2057400" y="5257800"/>
            <a:ext cx="28194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605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313" y="3657600"/>
            <a:ext cx="5762625" cy="18192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76C9FE9-839E-491E-A1C5-25E94632C36F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zh-CN" sz="1400"/>
          </a:p>
        </p:txBody>
      </p:sp>
      <p:pic>
        <p:nvPicPr>
          <p:cNvPr id="26627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838200"/>
            <a:ext cx="8515350" cy="519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椭圆 4"/>
          <p:cNvSpPr/>
          <p:nvPr/>
        </p:nvSpPr>
        <p:spPr>
          <a:xfrm>
            <a:off x="4267200" y="3886200"/>
            <a:ext cx="3124200" cy="990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4881FE-7827-4F02-97F0-C4C84B0FD8C8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zh-CN" sz="1400"/>
          </a:p>
        </p:txBody>
      </p:sp>
      <p:pic>
        <p:nvPicPr>
          <p:cNvPr id="27651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688" y="2667000"/>
            <a:ext cx="6343650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14300"/>
            <a:ext cx="82931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圆角矩形 2"/>
          <p:cNvSpPr/>
          <p:nvPr/>
        </p:nvSpPr>
        <p:spPr>
          <a:xfrm>
            <a:off x="3810000" y="3429000"/>
            <a:ext cx="5029200" cy="2438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3976688" y="2286000"/>
            <a:ext cx="310991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右箭头 1"/>
          <p:cNvSpPr/>
          <p:nvPr/>
        </p:nvSpPr>
        <p:spPr>
          <a:xfrm rot="3950295">
            <a:off x="5115719" y="4491832"/>
            <a:ext cx="911225" cy="38893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9DBCAAF-AA9A-4B1A-B434-457DC2F47C2D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zh-CN" sz="1400"/>
          </a:p>
        </p:txBody>
      </p:sp>
      <p:pic>
        <p:nvPicPr>
          <p:cNvPr id="28675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685800"/>
            <a:ext cx="7924800" cy="487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E43E910-EB0F-4F90-A53C-00A9EA4B7851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zh-CN" sz="1400"/>
          </a:p>
        </p:txBody>
      </p:sp>
      <p:pic>
        <p:nvPicPr>
          <p:cNvPr id="2969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304800"/>
            <a:ext cx="6343650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970213"/>
            <a:ext cx="6343650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262495C-869D-470F-8438-D0277280AC4A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zh-CN" sz="1400"/>
          </a:p>
        </p:txBody>
      </p:sp>
      <p:pic>
        <p:nvPicPr>
          <p:cNvPr id="3072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188" y="0"/>
            <a:ext cx="81756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8076736-63A5-43D5-89C4-9479D6E282AB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zh-CN" sz="1400"/>
          </a:p>
        </p:txBody>
      </p:sp>
      <p:pic>
        <p:nvPicPr>
          <p:cNvPr id="32771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050" y="990600"/>
            <a:ext cx="8085138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7E02704-4DA1-420C-B9AA-A7E6D8F0CA25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zh-CN" sz="1400"/>
          </a:p>
        </p:txBody>
      </p:sp>
      <p:pic>
        <p:nvPicPr>
          <p:cNvPr id="33795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914400"/>
            <a:ext cx="4210050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325" y="381000"/>
            <a:ext cx="5629275" cy="567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E578E39-B8AA-447E-A4E8-7C14BF18E016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zh-CN" sz="1400"/>
          </a:p>
        </p:txBody>
      </p:sp>
      <p:pic>
        <p:nvPicPr>
          <p:cNvPr id="35843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363" y="590550"/>
            <a:ext cx="5629275" cy="567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Touch Typing Study, </a:t>
            </a:r>
            <a:r>
              <a:rPr lang="en-US" altLang="zh-CN" sz="3600" u="sng" dirty="0">
                <a:hlinkClick r:id="rId2"/>
              </a:rPr>
              <a:t>https://www.typingstudy.com</a:t>
            </a:r>
            <a:r>
              <a:rPr lang="en-US" altLang="zh-CN" sz="3600" dirty="0"/>
              <a:t> </a:t>
            </a:r>
            <a:br>
              <a:rPr lang="zh-CN" altLang="zh-CN" sz="3600" dirty="0"/>
            </a:b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1000" y="1219200"/>
            <a:ext cx="11430000" cy="4800600"/>
          </a:xfrm>
        </p:spPr>
        <p:txBody>
          <a:bodyPr/>
          <a:lstStyle/>
          <a:p>
            <a:r>
              <a:rPr lang="en-US" altLang="zh-CN" dirty="0"/>
              <a:t>The starting position is as follows: </a:t>
            </a:r>
          </a:p>
          <a:p>
            <a:pPr lvl="1"/>
            <a:r>
              <a:rPr lang="en-US" altLang="zh-CN" dirty="0"/>
              <a:t>the main keys are </a:t>
            </a:r>
            <a:r>
              <a:rPr lang="en-US" altLang="zh-CN" dirty="0">
                <a:solidFill>
                  <a:srgbClr val="FF0000"/>
                </a:solidFill>
              </a:rPr>
              <a:t>F and J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dirty="0"/>
              <a:t>Find these positions without even looking at the keyboard; feel for </a:t>
            </a:r>
            <a:r>
              <a:rPr lang="en-US" altLang="zh-CN" dirty="0">
                <a:solidFill>
                  <a:srgbClr val="FF0000"/>
                </a:solidFill>
              </a:rPr>
              <a:t>the small plastic, elevated 'tabs' on the F and J keys </a:t>
            </a:r>
            <a:r>
              <a:rPr lang="en-US" altLang="zh-CN" dirty="0"/>
              <a:t>and place your index fingers on those keys.</a:t>
            </a:r>
          </a:p>
          <a:p>
            <a:r>
              <a:rPr lang="en-US" altLang="zh-CN" dirty="0"/>
              <a:t>Place the fingers of your </a:t>
            </a:r>
            <a:r>
              <a:rPr lang="en-US" altLang="zh-CN" dirty="0">
                <a:solidFill>
                  <a:srgbClr val="FF0000"/>
                </a:solidFill>
              </a:rPr>
              <a:t>left hand on the keys A, S, D and F </a:t>
            </a:r>
            <a:r>
              <a:rPr lang="en-US" altLang="zh-CN" dirty="0"/>
              <a:t>and the fingers of your </a:t>
            </a:r>
            <a:r>
              <a:rPr lang="en-US" altLang="zh-CN" dirty="0">
                <a:solidFill>
                  <a:srgbClr val="FF0000"/>
                </a:solidFill>
              </a:rPr>
              <a:t>right hand on the keys J, K, L and ;</a:t>
            </a:r>
            <a:r>
              <a:rPr lang="en-US" altLang="zh-CN" dirty="0"/>
              <a:t>. </a:t>
            </a:r>
          </a:p>
          <a:p>
            <a:r>
              <a:rPr lang="en-US" altLang="zh-CN" dirty="0"/>
              <a:t>This positioning is called 'home row'. Once a key is pressed remember to put your fingers back on the home row. </a:t>
            </a:r>
          </a:p>
          <a:p>
            <a:pPr lvl="1"/>
            <a:r>
              <a:rPr lang="en-US" altLang="zh-CN" dirty="0"/>
              <a:t>This will help you to stop looking at the keyboard.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79EAC1-C6DE-4585-A947-6EB9B1B672DE}" type="slidenum">
              <a:rPr lang="zh-CN" altLang="en-US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7618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3914775" cy="39338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67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47D50D0-0124-4D57-91E0-F539EA431FDC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zh-CN" sz="1400"/>
          </a:p>
        </p:txBody>
      </p:sp>
      <p:pic>
        <p:nvPicPr>
          <p:cNvPr id="36868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371600"/>
            <a:ext cx="4716463" cy="470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25" y="3171825"/>
            <a:ext cx="3571875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425" y="4238625"/>
            <a:ext cx="2390775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1" name="文本框 1"/>
          <p:cNvSpPr txBox="1">
            <a:spLocks noChangeArrowheads="1"/>
          </p:cNvSpPr>
          <p:nvPr/>
        </p:nvSpPr>
        <p:spPr bwMode="auto">
          <a:xfrm>
            <a:off x="8634413" y="1908175"/>
            <a:ext cx="20335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>
                <a:ea typeface="宋体" panose="02010600030101010101" pitchFamily="2" charset="-122"/>
              </a:rPr>
              <a:t>可以在</a:t>
            </a:r>
            <a:r>
              <a:rPr lang="en-US" altLang="zh-CN" sz="1800">
                <a:ea typeface="宋体" panose="02010600030101010101" pitchFamily="2" charset="-122"/>
              </a:rPr>
              <a:t>IDLE</a:t>
            </a:r>
            <a:r>
              <a:rPr lang="zh-CN" altLang="en-US" sz="1800">
                <a:ea typeface="宋体" panose="02010600030101010101" pitchFamily="2" charset="-122"/>
              </a:rPr>
              <a:t>环境中直接运行</a:t>
            </a:r>
          </a:p>
        </p:txBody>
      </p:sp>
      <p:cxnSp>
        <p:nvCxnSpPr>
          <p:cNvPr id="4" name="直接箭头连接符 3"/>
          <p:cNvCxnSpPr>
            <a:stCxn id="36871" idx="2"/>
          </p:cNvCxnSpPr>
          <p:nvPr/>
        </p:nvCxnSpPr>
        <p:spPr>
          <a:xfrm flipH="1">
            <a:off x="8305800" y="2554288"/>
            <a:ext cx="1344613" cy="5699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9C8EA6B-0F72-4000-8905-60619EEB0E57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zh-CN" sz="1400"/>
          </a:p>
        </p:txBody>
      </p:sp>
      <p:pic>
        <p:nvPicPr>
          <p:cNvPr id="38915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7150"/>
            <a:ext cx="6048375" cy="474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267200"/>
            <a:ext cx="54864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A1B0C3A-148C-4216-9840-29182D955DE3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zh-CN" sz="1400"/>
          </a:p>
        </p:txBody>
      </p:sp>
      <p:pic>
        <p:nvPicPr>
          <p:cNvPr id="3993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15900"/>
            <a:ext cx="3886200" cy="650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84138"/>
            <a:ext cx="6448425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225" y="3116263"/>
            <a:ext cx="6448425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2" name="文本框 5"/>
          <p:cNvSpPr txBox="1">
            <a:spLocks noChangeArrowheads="1"/>
          </p:cNvSpPr>
          <p:nvPr/>
        </p:nvSpPr>
        <p:spPr bwMode="auto">
          <a:xfrm>
            <a:off x="2005013" y="4106863"/>
            <a:ext cx="203358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>
                <a:ea typeface="宋体" panose="02010600030101010101" pitchFamily="2" charset="-122"/>
              </a:rPr>
              <a:t>也可以在</a:t>
            </a:r>
            <a:r>
              <a:rPr lang="en-US" altLang="zh-CN" sz="1800">
                <a:ea typeface="宋体" panose="02010600030101010101" pitchFamily="2" charset="-122"/>
              </a:rPr>
              <a:t>DOS</a:t>
            </a:r>
            <a:r>
              <a:rPr lang="zh-CN" altLang="en-US" sz="1800">
                <a:ea typeface="宋体" panose="02010600030101010101" pitchFamily="2" charset="-122"/>
              </a:rPr>
              <a:t>下的</a:t>
            </a:r>
            <a:r>
              <a:rPr lang="en-US" altLang="zh-CN" sz="1800">
                <a:ea typeface="宋体" panose="02010600030101010101" pitchFamily="2" charset="-122"/>
              </a:rPr>
              <a:t>command</a:t>
            </a:r>
            <a:r>
              <a:rPr lang="zh-CN" altLang="en-US" sz="1800">
                <a:ea typeface="宋体" panose="02010600030101010101" pitchFamily="2" charset="-122"/>
              </a:rPr>
              <a:t>窗口运行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BECBAC1-BF65-4343-BC18-6DE9360868A2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zh-CN" sz="1400"/>
          </a:p>
        </p:txBody>
      </p:sp>
      <p:pic>
        <p:nvPicPr>
          <p:cNvPr id="40963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77800"/>
            <a:ext cx="4267200" cy="633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EBC1505-F0D9-46C1-BAD3-98C6DA9A4A44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zh-CN" sz="1400"/>
          </a:p>
        </p:txBody>
      </p:sp>
      <p:pic>
        <p:nvPicPr>
          <p:cNvPr id="41987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52400"/>
            <a:ext cx="8634413" cy="683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标题 1"/>
          <p:cNvSpPr>
            <a:spLocks noGrp="1"/>
          </p:cNvSpPr>
          <p:nvPr>
            <p:ph type="title"/>
          </p:nvPr>
        </p:nvSpPr>
        <p:spPr>
          <a:xfrm>
            <a:off x="1981200" y="23813"/>
            <a:ext cx="8229600" cy="1143000"/>
          </a:xfrm>
        </p:spPr>
        <p:txBody>
          <a:bodyPr/>
          <a:lstStyle/>
          <a:p>
            <a:r>
              <a:rPr lang="en-US" altLang="zh-CN" sz="4000">
                <a:ea typeface="宋体" panose="02010600030101010101" pitchFamily="2" charset="-122"/>
              </a:rPr>
              <a:t>Debug</a:t>
            </a:r>
            <a:br>
              <a:rPr lang="en-US" altLang="zh-CN" sz="4000">
                <a:ea typeface="宋体" panose="02010600030101010101" pitchFamily="2" charset="-122"/>
              </a:rPr>
            </a:br>
            <a:r>
              <a:rPr lang="en-US" altLang="zh-CN" sz="4000">
                <a:ea typeface="宋体" panose="02010600030101010101" pitchFamily="2" charset="-122"/>
              </a:rPr>
              <a:t>python –m pdb helloworld.py</a:t>
            </a:r>
            <a:endParaRPr lang="zh-CN" altLang="en-US" sz="4000">
              <a:ea typeface="宋体" panose="02010600030101010101" pitchFamily="2" charset="-122"/>
            </a:endParaRPr>
          </a:p>
        </p:txBody>
      </p:sp>
      <p:pic>
        <p:nvPicPr>
          <p:cNvPr id="43011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52600" y="1676400"/>
            <a:ext cx="8458200" cy="4922838"/>
          </a:xfrm>
        </p:spPr>
      </p:pic>
      <p:sp>
        <p:nvSpPr>
          <p:cNvPr id="43012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596A97-D59B-47A7-9079-7E8449B7B1BF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zh-CN" sz="1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EC654F2-10F7-4EC3-9C86-45D666C197C6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zh-CN" sz="1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61912"/>
            <a:ext cx="9077325" cy="673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150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872882C-7689-4682-B6FE-4EA572DD78DF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zh-CN" sz="1400"/>
          </a:p>
        </p:txBody>
      </p:sp>
      <p:pic>
        <p:nvPicPr>
          <p:cNvPr id="45059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38" y="0"/>
            <a:ext cx="70199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448F90C-329D-48C2-B1C1-5610AA51F9D3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zh-CN" sz="1400"/>
          </a:p>
        </p:txBody>
      </p:sp>
      <p:pic>
        <p:nvPicPr>
          <p:cNvPr id="47107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38" y="0"/>
            <a:ext cx="65627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A6FFB4D-5BB6-40FA-BBE6-22B606DB547F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zh-CN" sz="1400"/>
          </a:p>
        </p:txBody>
      </p:sp>
      <p:pic>
        <p:nvPicPr>
          <p:cNvPr id="48131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013" y="-461963"/>
            <a:ext cx="7419975" cy="7781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" y="304800"/>
            <a:ext cx="3391469" cy="123171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dirty="0"/>
              <a:t>练习盲打：</a:t>
            </a:r>
            <a:br>
              <a:rPr lang="en-US" altLang="zh-CN" sz="2000" dirty="0"/>
            </a:br>
            <a:r>
              <a:rPr lang="zh-CN" altLang="en-US" sz="2000" dirty="0"/>
              <a:t>新概念英语第三册</a:t>
            </a:r>
            <a:r>
              <a:rPr lang="en-US" altLang="zh-CN" sz="2000" dirty="0"/>
              <a:t>22</a:t>
            </a:r>
            <a:r>
              <a:rPr lang="zh-CN" altLang="en-US" sz="2000" dirty="0"/>
              <a:t>课</a:t>
            </a:r>
            <a:br>
              <a:rPr lang="en-US" altLang="zh-CN" sz="2000" dirty="0"/>
            </a:br>
            <a:r>
              <a:rPr lang="zh-CN" altLang="en-US" sz="2000" dirty="0"/>
              <a:t>我用了</a:t>
            </a:r>
            <a:r>
              <a:rPr lang="en-US" altLang="zh-CN" sz="2000" dirty="0"/>
              <a:t>7</a:t>
            </a:r>
            <a:r>
              <a:rPr lang="zh-CN" altLang="en-US" sz="2000" dirty="0"/>
              <a:t>分</a:t>
            </a:r>
            <a:r>
              <a:rPr lang="en-US" altLang="zh-CN" sz="2000" dirty="0"/>
              <a:t>40</a:t>
            </a:r>
            <a:r>
              <a:rPr lang="zh-CN" altLang="en-US" sz="2000" dirty="0"/>
              <a:t>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79EAC1-C6DE-4585-A947-6EB9B1B672DE}" type="slidenum">
              <a:rPr lang="zh-CN" altLang="en-US" smtClean="0"/>
              <a:pPr>
                <a:defRPr/>
              </a:pPr>
              <a:t>4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21" y="30707"/>
            <a:ext cx="7414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464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400EB8A-59E4-4B49-A13E-D32FED7F9E81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40</a:t>
            </a:fld>
            <a:endParaRPr lang="en-US" altLang="zh-CN" sz="1400"/>
          </a:p>
        </p:txBody>
      </p:sp>
      <p:pic>
        <p:nvPicPr>
          <p:cNvPr id="50179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52400"/>
            <a:ext cx="735330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3657600" y="2209800"/>
            <a:ext cx="1233030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4A.txt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FFFEB33-2FD4-4279-AA5A-C31F051805E2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41</a:t>
            </a:fld>
            <a:endParaRPr lang="en-US" altLang="zh-CN" sz="1400"/>
          </a:p>
        </p:txBody>
      </p:sp>
      <p:pic>
        <p:nvPicPr>
          <p:cNvPr id="51203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60325"/>
            <a:ext cx="6338888" cy="665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3962400" y="1905000"/>
            <a:ext cx="1233030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4A.txt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DA3031D-C353-46D0-8CC3-2905B77A6428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42</a:t>
            </a:fld>
            <a:endParaRPr lang="en-US" altLang="zh-CN" sz="1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52400"/>
            <a:ext cx="7381875" cy="3114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2286000"/>
            <a:ext cx="3352800" cy="14859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625" y="3949700"/>
            <a:ext cx="7334250" cy="27717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3657600" y="2209800"/>
            <a:ext cx="1233030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4A.txt</a:t>
            </a:r>
            <a:endParaRPr lang="zh-CN" altLang="en-US" sz="3200" dirty="0"/>
          </a:p>
        </p:txBody>
      </p:sp>
      <p:sp>
        <p:nvSpPr>
          <p:cNvPr id="7" name="文本框 6"/>
          <p:cNvSpPr txBox="1"/>
          <p:nvPr/>
        </p:nvSpPr>
        <p:spPr>
          <a:xfrm>
            <a:off x="4903222" y="5952837"/>
            <a:ext cx="1233030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4A.py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984C37E-8ED5-495C-8B72-3CDB01A712E4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43</a:t>
            </a:fld>
            <a:endParaRPr lang="en-US" altLang="zh-CN" sz="1400"/>
          </a:p>
        </p:txBody>
      </p:sp>
      <p:pic>
        <p:nvPicPr>
          <p:cNvPr id="53251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85725"/>
            <a:ext cx="6127750" cy="677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4267200" y="1981200"/>
            <a:ext cx="1233030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4A.py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99" y="285750"/>
            <a:ext cx="5162550" cy="2705100"/>
          </a:xfrm>
          <a:prstGeom prst="rect">
            <a:avLst/>
          </a:prstGeom>
        </p:spPr>
      </p:pic>
      <p:sp>
        <p:nvSpPr>
          <p:cNvPr id="5427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7F6A2F3-5466-464C-82AB-F2A7F269D84B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44</a:t>
            </a:fld>
            <a:endParaRPr lang="en-US" altLang="zh-CN" sz="1400"/>
          </a:p>
        </p:txBody>
      </p:sp>
      <p:pic>
        <p:nvPicPr>
          <p:cNvPr id="54276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410075"/>
            <a:ext cx="7200900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椭圆 5"/>
          <p:cNvSpPr/>
          <p:nvPr/>
        </p:nvSpPr>
        <p:spPr>
          <a:xfrm>
            <a:off x="9906000" y="5576888"/>
            <a:ext cx="571500" cy="2905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940429" y="5486400"/>
            <a:ext cx="77457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4A.py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2337" y="1766887"/>
            <a:ext cx="5267325" cy="332422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5" y="264662"/>
            <a:ext cx="6134100" cy="2838450"/>
          </a:xfrm>
          <a:prstGeom prst="rect">
            <a:avLst/>
          </a:prstGeom>
        </p:spPr>
      </p:pic>
      <p:sp>
        <p:nvSpPr>
          <p:cNvPr id="56322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F5A4F16-D5EB-4196-ACA7-17A87884B471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45</a:t>
            </a:fld>
            <a:endParaRPr lang="en-US" altLang="zh-CN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872942"/>
            <a:ext cx="6162675" cy="2447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3096904"/>
            <a:ext cx="6162675" cy="24479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4410075"/>
            <a:ext cx="6162675" cy="244792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EC654F2-10F7-4EC3-9C86-45D666C197C6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46</a:t>
            </a:fld>
            <a:endParaRPr lang="en-US" altLang="zh-CN" sz="1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87028"/>
            <a:ext cx="7113588" cy="631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525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EC654F2-10F7-4EC3-9C86-45D666C197C6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47</a:t>
            </a:fld>
            <a:endParaRPr lang="en-US" altLang="zh-CN" sz="1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838200"/>
            <a:ext cx="923925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4208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Linux </a:t>
            </a:r>
            <a:r>
              <a:rPr lang="zh-CN" altLang="en-US">
                <a:ea typeface="宋体" panose="02010600030101010101" pitchFamily="2" charset="-122"/>
              </a:rPr>
              <a:t>下的 </a:t>
            </a:r>
            <a:r>
              <a:rPr lang="en-US" altLang="zh-CN">
                <a:ea typeface="宋体" panose="02010600030101010101" pitchFamily="2" charset="-122"/>
              </a:rPr>
              <a:t>Python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83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>
                <a:ea typeface="宋体" panose="02010600030101010101" pitchFamily="2" charset="-122"/>
              </a:rPr>
              <a:t>多数 </a:t>
            </a:r>
            <a:r>
              <a:rPr lang="en-US" altLang="zh-CN" sz="2400">
                <a:ea typeface="宋体" panose="02010600030101010101" pitchFamily="2" charset="-122"/>
              </a:rPr>
              <a:t>Linux </a:t>
            </a:r>
            <a:r>
              <a:rPr lang="zh-CN" altLang="en-US" sz="2400">
                <a:ea typeface="宋体" panose="02010600030101010101" pitchFamily="2" charset="-122"/>
              </a:rPr>
              <a:t>发行版也都自带 </a:t>
            </a:r>
            <a:r>
              <a:rPr lang="en-US" altLang="zh-CN" sz="2400">
                <a:ea typeface="宋体" panose="02010600030101010101" pitchFamily="2" charset="-122"/>
              </a:rPr>
              <a:t>Python</a:t>
            </a:r>
            <a:r>
              <a:rPr lang="zh-CN" altLang="en-US" sz="2400">
                <a:ea typeface="宋体" panose="02010600030101010101" pitchFamily="2" charset="-122"/>
              </a:rPr>
              <a:t>。如果没有，可以按照下面命令安装。</a:t>
            </a:r>
          </a:p>
          <a:p>
            <a:pPr>
              <a:buFontTx/>
              <a:buNone/>
            </a:pPr>
            <a:r>
              <a:rPr lang="en-US" altLang="zh-CN" sz="2400">
                <a:ea typeface="宋体" panose="02010600030101010101" pitchFamily="2" charset="-122"/>
              </a:rPr>
              <a:t>	</a:t>
            </a:r>
            <a:r>
              <a:rPr lang="en-US" altLang="zh-CN" sz="2400">
                <a:solidFill>
                  <a:srgbClr val="FF3300"/>
                </a:solidFill>
                <a:ea typeface="宋体" panose="02010600030101010101" pitchFamily="2" charset="-122"/>
              </a:rPr>
              <a:t>$ sudo apt-get install python3 </a:t>
            </a:r>
            <a:r>
              <a:rPr lang="zh-CN" altLang="en-US" sz="2400">
                <a:ea typeface="宋体" panose="02010600030101010101" pitchFamily="2" charset="-122"/>
              </a:rPr>
              <a:t>或者</a:t>
            </a:r>
          </a:p>
          <a:p>
            <a:pPr>
              <a:buFontTx/>
              <a:buNone/>
            </a:pPr>
            <a:r>
              <a:rPr lang="en-US" altLang="zh-CN" sz="2400">
                <a:ea typeface="宋体" panose="02010600030101010101" pitchFamily="2" charset="-122"/>
              </a:rPr>
              <a:t>	</a:t>
            </a:r>
            <a:r>
              <a:rPr lang="en-US" altLang="zh-CN" sz="2400">
                <a:solidFill>
                  <a:srgbClr val="FF3300"/>
                </a:solidFill>
                <a:ea typeface="宋体" panose="02010600030101010101" pitchFamily="2" charset="-122"/>
              </a:rPr>
              <a:t>$ sudo yum install python3</a:t>
            </a:r>
          </a:p>
          <a:p>
            <a:endParaRPr lang="en-US" altLang="zh-CN" sz="2400">
              <a:ea typeface="宋体" panose="02010600030101010101" pitchFamily="2" charset="-122"/>
            </a:endParaRPr>
          </a:p>
          <a:p>
            <a:r>
              <a:rPr lang="zh-CN" altLang="en-US" sz="2400">
                <a:ea typeface="宋体" panose="02010600030101010101" pitchFamily="2" charset="-122"/>
              </a:rPr>
              <a:t>在 </a:t>
            </a:r>
            <a:r>
              <a:rPr lang="en-US" altLang="zh-CN" sz="2400">
                <a:ea typeface="宋体" panose="02010600030101010101" pitchFamily="2" charset="-122"/>
              </a:rPr>
              <a:t>Terminal </a:t>
            </a:r>
            <a:r>
              <a:rPr lang="zh-CN" altLang="en-US" sz="2400">
                <a:ea typeface="宋体" panose="02010600030101010101" pitchFamily="2" charset="-122"/>
              </a:rPr>
              <a:t>下可以通过 </a:t>
            </a:r>
          </a:p>
          <a:p>
            <a:pPr>
              <a:buFontTx/>
              <a:buNone/>
            </a:pPr>
            <a:r>
              <a:rPr lang="en-US" altLang="zh-CN" sz="2400">
                <a:ea typeface="宋体" panose="02010600030101010101" pitchFamily="2" charset="-122"/>
              </a:rPr>
              <a:t>	$ python *.py </a:t>
            </a:r>
            <a:r>
              <a:rPr lang="zh-CN" altLang="en-US" sz="2400">
                <a:ea typeface="宋体" panose="02010600030101010101" pitchFamily="2" charset="-122"/>
              </a:rPr>
              <a:t>来运行 </a:t>
            </a:r>
            <a:r>
              <a:rPr lang="en-US" altLang="zh-CN" sz="2400">
                <a:ea typeface="宋体" panose="02010600030101010101" pitchFamily="2" charset="-122"/>
              </a:rPr>
              <a:t>Python 2 </a:t>
            </a:r>
            <a:r>
              <a:rPr lang="zh-CN" altLang="en-US" sz="2400">
                <a:ea typeface="宋体" panose="02010600030101010101" pitchFamily="2" charset="-122"/>
              </a:rPr>
              <a:t>程序，或者</a:t>
            </a:r>
          </a:p>
          <a:p>
            <a:pPr>
              <a:buFontTx/>
              <a:buNone/>
            </a:pPr>
            <a:r>
              <a:rPr lang="en-US" altLang="zh-CN" sz="2400">
                <a:ea typeface="宋体" panose="02010600030101010101" pitchFamily="2" charset="-122"/>
              </a:rPr>
              <a:t>	$ python3 *.py </a:t>
            </a:r>
            <a:r>
              <a:rPr lang="zh-CN" altLang="en-US" sz="2400">
                <a:ea typeface="宋体" panose="02010600030101010101" pitchFamily="2" charset="-122"/>
              </a:rPr>
              <a:t>来运行 </a:t>
            </a:r>
            <a:r>
              <a:rPr lang="en-US" altLang="zh-CN" sz="2400">
                <a:ea typeface="宋体" panose="02010600030101010101" pitchFamily="2" charset="-122"/>
              </a:rPr>
              <a:t>Python 3 </a:t>
            </a:r>
            <a:r>
              <a:rPr lang="zh-CN" altLang="en-US" sz="2400">
                <a:ea typeface="宋体" panose="02010600030101010101" pitchFamily="2" charset="-122"/>
              </a:rPr>
              <a:t>程序。</a:t>
            </a:r>
          </a:p>
          <a:p>
            <a:endParaRPr lang="zh-CN" altLang="en-US" sz="2400">
              <a:ea typeface="宋体" panose="02010600030101010101" pitchFamily="2" charset="-122"/>
            </a:endParaRPr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F380DCE-E982-46CF-A68E-3C6657C87205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48</a:t>
            </a:fld>
            <a:endParaRPr lang="en-US" altLang="zh-CN" sz="14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Contents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939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Python on Windows</a:t>
            </a:r>
          </a:p>
          <a:p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Python on Mac</a:t>
            </a:r>
            <a:endParaRPr lang="zh-CN" altLang="en-US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5939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779B363-2B20-427A-A07C-55B93A4C5E42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49</a:t>
            </a:fld>
            <a:endParaRPr lang="en-US" altLang="zh-CN"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" y="304800"/>
            <a:ext cx="3391469" cy="123171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dirty="0"/>
              <a:t>练习盲打：</a:t>
            </a:r>
            <a:br>
              <a:rPr lang="en-US" altLang="zh-CN" sz="2000" dirty="0"/>
            </a:br>
            <a:r>
              <a:rPr lang="zh-CN" altLang="en-US" sz="2000" dirty="0"/>
              <a:t>新概念英语第三册</a:t>
            </a:r>
            <a:r>
              <a:rPr lang="en-US" altLang="zh-CN" sz="2000" dirty="0"/>
              <a:t>23</a:t>
            </a:r>
            <a:r>
              <a:rPr lang="zh-CN" altLang="en-US" sz="2000" dirty="0"/>
              <a:t>课</a:t>
            </a:r>
            <a:br>
              <a:rPr lang="en-US" altLang="zh-CN" sz="2000" dirty="0"/>
            </a:br>
            <a:r>
              <a:rPr lang="zh-CN" altLang="en-US" sz="2000" dirty="0"/>
              <a:t>我用了</a:t>
            </a:r>
            <a:r>
              <a:rPr lang="en-US" altLang="zh-CN" sz="2000" dirty="0"/>
              <a:t>7</a:t>
            </a:r>
            <a:r>
              <a:rPr lang="zh-CN" altLang="en-US" sz="2000" dirty="0"/>
              <a:t>分</a:t>
            </a:r>
            <a:r>
              <a:rPr lang="en-US" altLang="zh-CN" sz="2000" dirty="0"/>
              <a:t>34</a:t>
            </a:r>
            <a:r>
              <a:rPr lang="zh-CN" altLang="en-US" sz="2000" dirty="0"/>
              <a:t>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79EAC1-C6DE-4585-A947-6EB9B1B672DE}" type="slidenum">
              <a:rPr lang="zh-CN" altLang="en-US" smtClean="0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934" y="0"/>
            <a:ext cx="71968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987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>
                <a:ea typeface="宋体" panose="02010600030101010101" pitchFamily="2" charset="-122"/>
              </a:rPr>
              <a:t>The way to install software on OSX </a:t>
            </a:r>
            <a:endParaRPr lang="zh-CN" altLang="en-US" sz="4000">
              <a:ea typeface="宋体" panose="02010600030101010101" pitchFamily="2" charset="-122"/>
            </a:endParaRPr>
          </a:p>
        </p:txBody>
      </p:sp>
      <p:sp>
        <p:nvSpPr>
          <p:cNvPr id="6041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visit </a:t>
            </a:r>
            <a:r>
              <a:rPr lang="en-US" altLang="zh-CN">
                <a:ea typeface="宋体" panose="02010600030101010101" pitchFamily="2" charset="-122"/>
                <a:hlinkClick r:id="rId3"/>
              </a:rPr>
              <a:t>https://www.macports.org</a:t>
            </a:r>
            <a:r>
              <a:rPr lang="en-US" altLang="zh-CN">
                <a:ea typeface="宋体" panose="02010600030101010101" pitchFamily="2" charset="-122"/>
              </a:rPr>
              <a:t> </a:t>
            </a:r>
          </a:p>
          <a:p>
            <a:r>
              <a:rPr lang="en-US" altLang="zh-CN">
                <a:ea typeface="宋体" panose="02010600030101010101" pitchFamily="2" charset="-122"/>
              </a:rPr>
              <a:t>choose "Available Ports", and search your software, such as "python35".</a:t>
            </a:r>
          </a:p>
          <a:p>
            <a:r>
              <a:rPr lang="en-US" altLang="zh-CN">
                <a:ea typeface="宋体" panose="02010600030101010101" pitchFamily="2" charset="-122"/>
              </a:rPr>
              <a:t>the command-line installation,"</a:t>
            </a: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sudo port install python35</a:t>
            </a:r>
            <a:r>
              <a:rPr lang="en-US" altLang="zh-CN">
                <a:ea typeface="宋体" panose="02010600030101010101" pitchFamily="2" charset="-122"/>
              </a:rPr>
              <a:t>".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0420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C79AE45-056A-44A8-BCCC-23B48426E74C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50</a:t>
            </a:fld>
            <a:endParaRPr lang="en-US" altLang="zh-CN" sz="14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内容占位符 2"/>
          <p:cNvSpPr>
            <a:spLocks noGrp="1"/>
          </p:cNvSpPr>
          <p:nvPr>
            <p:ph idx="1"/>
          </p:nvPr>
        </p:nvSpPr>
        <p:spPr>
          <a:xfrm>
            <a:off x="685800" y="655637"/>
            <a:ext cx="11125200" cy="4525963"/>
          </a:xfrm>
        </p:spPr>
        <p:txBody>
          <a:bodyPr/>
          <a:lstStyle/>
          <a:p>
            <a:r>
              <a:rPr lang="en-US" altLang="zh-CN" sz="2400" dirty="0">
                <a:ea typeface="宋体" panose="02010600030101010101" pitchFamily="2" charset="-122"/>
                <a:hlinkClick r:id="rId2"/>
              </a:rPr>
              <a:t>https://www.macports.org/install.php</a:t>
            </a:r>
            <a:r>
              <a:rPr lang="en-US" altLang="zh-CN" sz="2400" dirty="0">
                <a:ea typeface="宋体" panose="02010600030101010101" pitchFamily="2" charset="-122"/>
              </a:rPr>
              <a:t> </a:t>
            </a:r>
          </a:p>
          <a:p>
            <a:r>
              <a:rPr lang="zh-CN" altLang="en-US" sz="2400" dirty="0">
                <a:ea typeface="宋体" panose="02010600030101010101" pitchFamily="2" charset="-122"/>
              </a:rPr>
              <a:t>为了安装</a:t>
            </a:r>
            <a:r>
              <a:rPr lang="en-US" altLang="zh-CN" sz="2400" dirty="0">
                <a:ea typeface="宋体" panose="02010600030101010101" pitchFamily="2" charset="-122"/>
              </a:rPr>
              <a:t>port</a:t>
            </a:r>
            <a:r>
              <a:rPr lang="zh-CN" altLang="en-US" sz="2400" dirty="0">
                <a:ea typeface="宋体" panose="02010600030101010101" pitchFamily="2" charset="-122"/>
              </a:rPr>
              <a:t>，先要安装</a:t>
            </a:r>
            <a:r>
              <a:rPr lang="en-US" altLang="zh-CN" sz="2400" dirty="0" err="1">
                <a:ea typeface="宋体" panose="02010600030101010101" pitchFamily="2" charset="-122"/>
              </a:rPr>
              <a:t>xcode</a:t>
            </a:r>
            <a:r>
              <a:rPr lang="zh-CN" altLang="en-US" sz="2400" dirty="0">
                <a:ea typeface="宋体" panose="02010600030101010101" pitchFamily="2" charset="-122"/>
              </a:rPr>
              <a:t>，为了</a:t>
            </a:r>
            <a:r>
              <a:rPr lang="en-US" altLang="zh-CN" sz="2400" dirty="0" err="1">
                <a:ea typeface="宋体" panose="02010600030101010101" pitchFamily="2" charset="-122"/>
              </a:rPr>
              <a:t>xcode</a:t>
            </a:r>
            <a:r>
              <a:rPr lang="zh-CN" altLang="en-US" sz="2400" dirty="0">
                <a:ea typeface="宋体" panose="02010600030101010101" pitchFamily="2" charset="-122"/>
              </a:rPr>
              <a:t>先要升级</a:t>
            </a:r>
            <a:r>
              <a:rPr lang="en-US" altLang="zh-CN" sz="2400" dirty="0">
                <a:ea typeface="宋体" panose="02010600030101010101" pitchFamily="2" charset="-122"/>
              </a:rPr>
              <a:t>OS X</a:t>
            </a:r>
          </a:p>
          <a:p>
            <a:r>
              <a:rPr lang="zh-CN" altLang="en-US" sz="2400" dirty="0">
                <a:ea typeface="宋体" panose="02010600030101010101" pitchFamily="2" charset="-122"/>
              </a:rPr>
              <a:t>在</a:t>
            </a:r>
            <a:r>
              <a:rPr lang="en-US" altLang="zh-CN" sz="2400" dirty="0">
                <a:ea typeface="宋体" panose="02010600030101010101" pitchFamily="2" charset="-122"/>
              </a:rPr>
              <a:t>Apple Store</a:t>
            </a:r>
            <a:r>
              <a:rPr lang="zh-CN" altLang="en-US" sz="2400" dirty="0">
                <a:ea typeface="宋体" panose="02010600030101010101" pitchFamily="2" charset="-122"/>
              </a:rPr>
              <a:t>中查找</a:t>
            </a:r>
            <a:r>
              <a:rPr lang="en-US" altLang="zh-CN" sz="2400" dirty="0">
                <a:ea typeface="宋体" panose="02010600030101010101" pitchFamily="2" charset="-122"/>
              </a:rPr>
              <a:t>OS X</a:t>
            </a:r>
            <a:r>
              <a:rPr lang="zh-CN" altLang="en-US" sz="2400" dirty="0">
                <a:ea typeface="宋体" panose="02010600030101010101" pitchFamily="2" charset="-122"/>
              </a:rPr>
              <a:t>，升级系统到 </a:t>
            </a:r>
            <a:r>
              <a:rPr lang="en-US" altLang="zh-CN" sz="2400" dirty="0">
                <a:ea typeface="宋体" panose="02010600030101010101" pitchFamily="2" charset="-122"/>
              </a:rPr>
              <a:t>OS X EI Capitan</a:t>
            </a:r>
            <a:r>
              <a:rPr lang="zh-CN" altLang="en-US" sz="2400" dirty="0">
                <a:ea typeface="宋体" panose="02010600030101010101" pitchFamily="2" charset="-122"/>
              </a:rPr>
              <a:t>。需要下载</a:t>
            </a:r>
            <a:r>
              <a:rPr lang="en-US" altLang="zh-CN" sz="2400" dirty="0">
                <a:ea typeface="宋体" panose="02010600030101010101" pitchFamily="2" charset="-122"/>
              </a:rPr>
              <a:t>6.71GB</a:t>
            </a:r>
          </a:p>
          <a:p>
            <a:r>
              <a:rPr lang="zh-CN" altLang="en-US" sz="2400" dirty="0">
                <a:ea typeface="宋体" panose="02010600030101010101" pitchFamily="2" charset="-122"/>
              </a:rPr>
              <a:t>然后安装</a:t>
            </a:r>
            <a:r>
              <a:rPr lang="en-US" altLang="zh-CN" sz="2400" dirty="0" err="1">
                <a:ea typeface="宋体" panose="02010600030101010101" pitchFamily="2" charset="-122"/>
              </a:rPr>
              <a:t>xcode</a:t>
            </a:r>
            <a:r>
              <a:rPr lang="zh-CN" altLang="en-US" sz="2400" dirty="0">
                <a:ea typeface="宋体" panose="02010600030101010101" pitchFamily="2" charset="-122"/>
              </a:rPr>
              <a:t>，</a:t>
            </a:r>
            <a:r>
              <a:rPr lang="en-US" altLang="zh-CN" sz="2400" dirty="0">
                <a:ea typeface="宋体" panose="02010600030101010101" pitchFamily="2" charset="-122"/>
              </a:rPr>
              <a:t>4.43GB</a:t>
            </a:r>
          </a:p>
          <a:p>
            <a:r>
              <a:rPr lang="en-US" altLang="zh-CN" sz="2400" dirty="0" err="1">
                <a:ea typeface="宋体" panose="02010600030101010101" pitchFamily="2" charset="-122"/>
              </a:rPr>
              <a:t>xcode</a:t>
            </a:r>
            <a:r>
              <a:rPr lang="en-US" altLang="zh-CN" sz="2400" dirty="0">
                <a:ea typeface="宋体" panose="02010600030101010101" pitchFamily="2" charset="-122"/>
              </a:rPr>
              <a:t>-select –install</a:t>
            </a:r>
          </a:p>
          <a:p>
            <a:r>
              <a:rPr lang="en-US" altLang="zh-CN" sz="2400" dirty="0">
                <a:ea typeface="宋体" panose="02010600030101010101" pitchFamily="2" charset="-122"/>
              </a:rPr>
              <a:t>MacPorts-2.3.4-10.12-Sierra.pkg</a:t>
            </a:r>
          </a:p>
          <a:p>
            <a:r>
              <a:rPr lang="en-US" altLang="zh-CN" sz="2400" dirty="0" err="1">
                <a:ea typeface="宋体" panose="02010600030101010101" pitchFamily="2" charset="-122"/>
              </a:rPr>
              <a:t>sudo</a:t>
            </a:r>
            <a:r>
              <a:rPr lang="en-US" altLang="zh-CN" sz="2400" dirty="0">
                <a:ea typeface="宋体" panose="02010600030101010101" pitchFamily="2" charset="-122"/>
              </a:rPr>
              <a:t> port –v </a:t>
            </a:r>
            <a:r>
              <a:rPr lang="en-US" altLang="zh-CN" sz="2400" dirty="0" err="1">
                <a:ea typeface="宋体" panose="02010600030101010101" pitchFamily="2" charset="-122"/>
              </a:rPr>
              <a:t>selfupdate</a:t>
            </a:r>
            <a:endParaRPr lang="en-US" altLang="zh-CN" sz="2400" dirty="0">
              <a:ea typeface="宋体" panose="02010600030101010101" pitchFamily="2" charset="-122"/>
            </a:endParaRPr>
          </a:p>
          <a:p>
            <a:r>
              <a:rPr lang="en-US" altLang="zh-CN" sz="2400" dirty="0" err="1">
                <a:ea typeface="宋体" panose="02010600030101010101" pitchFamily="2" charset="-122"/>
              </a:rPr>
              <a:t>xcode</a:t>
            </a:r>
            <a:r>
              <a:rPr lang="en-US" altLang="zh-CN" sz="2400" dirty="0">
                <a:ea typeface="宋体" panose="02010600030101010101" pitchFamily="2" charset="-122"/>
              </a:rPr>
              <a:t>-select –install</a:t>
            </a:r>
          </a:p>
          <a:p>
            <a:r>
              <a:rPr lang="en-US" altLang="zh-CN" sz="2400" dirty="0">
                <a:ea typeface="宋体" panose="02010600030101010101" pitchFamily="2" charset="-122"/>
              </a:rPr>
              <a:t>To make this the default Python or Python 3 (i.e., the version run by the ‘python’ or ‘python3’ commands), run one or both of:</a:t>
            </a:r>
          </a:p>
          <a:p>
            <a:r>
              <a:rPr lang="en-US" altLang="zh-CN" sz="2400" dirty="0">
                <a:ea typeface="宋体" panose="02010600030101010101" pitchFamily="2" charset="-122"/>
              </a:rPr>
              <a:t>  </a:t>
            </a:r>
            <a:r>
              <a:rPr lang="en-US" altLang="zh-CN" sz="2400" dirty="0" err="1">
                <a:ea typeface="宋体" panose="02010600030101010101" pitchFamily="2" charset="-122"/>
              </a:rPr>
              <a:t>sudo</a:t>
            </a:r>
            <a:r>
              <a:rPr lang="en-US" altLang="zh-CN" sz="2400" dirty="0">
                <a:ea typeface="宋体" panose="02010600030101010101" pitchFamily="2" charset="-122"/>
              </a:rPr>
              <a:t> port select –set python python35</a:t>
            </a:r>
          </a:p>
          <a:p>
            <a:r>
              <a:rPr lang="en-US" altLang="zh-CN" sz="2400" dirty="0">
                <a:ea typeface="宋体" panose="02010600030101010101" pitchFamily="2" charset="-122"/>
              </a:rPr>
              <a:t>  </a:t>
            </a:r>
            <a:r>
              <a:rPr lang="en-US" altLang="zh-CN" sz="2400" dirty="0" err="1">
                <a:ea typeface="宋体" panose="02010600030101010101" pitchFamily="2" charset="-122"/>
              </a:rPr>
              <a:t>sudo</a:t>
            </a:r>
            <a:r>
              <a:rPr lang="en-US" altLang="zh-CN" sz="2400" dirty="0">
                <a:ea typeface="宋体" panose="02010600030101010101" pitchFamily="2" charset="-122"/>
              </a:rPr>
              <a:t> port select –set python3 python35</a:t>
            </a:r>
            <a:endParaRPr lang="zh-CN" altLang="en-US" sz="2400" dirty="0">
              <a:ea typeface="宋体" panose="02010600030101010101" pitchFamily="2" charset="-122"/>
            </a:endParaRPr>
          </a:p>
        </p:txBody>
      </p:sp>
      <p:sp>
        <p:nvSpPr>
          <p:cNvPr id="62467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86FB62F-9DF6-4D5B-8137-4B79FAC4FF06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51</a:t>
            </a:fld>
            <a:endParaRPr lang="en-US" altLang="zh-CN" sz="14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53ABE59-C4B1-4B69-91A6-23DB19ACDEE0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52</a:t>
            </a:fld>
            <a:endParaRPr lang="en-US" altLang="zh-CN" sz="1400"/>
          </a:p>
        </p:txBody>
      </p:sp>
      <p:pic>
        <p:nvPicPr>
          <p:cNvPr id="63491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28599"/>
            <a:ext cx="9626600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53DE6CF-E801-4CC4-B7E2-7F59B92FD0B4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53</a:t>
            </a:fld>
            <a:endParaRPr lang="en-US" altLang="zh-CN" sz="1400"/>
          </a:p>
        </p:txBody>
      </p:sp>
      <p:pic>
        <p:nvPicPr>
          <p:cNvPr id="64515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76238"/>
            <a:ext cx="9144000" cy="610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5898DF5-0B60-4067-AEDB-5CC4656056F1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54</a:t>
            </a:fld>
            <a:endParaRPr lang="en-US" altLang="zh-CN" sz="1400"/>
          </a:p>
        </p:txBody>
      </p:sp>
      <p:pic>
        <p:nvPicPr>
          <p:cNvPr id="6553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0963"/>
            <a:ext cx="9144000" cy="669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460F48A-68F2-4FFB-BD4D-7E626ADA4ACE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55</a:t>
            </a:fld>
            <a:endParaRPr lang="en-US" altLang="zh-CN" sz="1400"/>
          </a:p>
        </p:txBody>
      </p:sp>
      <p:pic>
        <p:nvPicPr>
          <p:cNvPr id="66563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5888"/>
            <a:ext cx="9144000" cy="662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36F8D95-4631-4495-BEEE-487F4A9FB334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56</a:t>
            </a:fld>
            <a:endParaRPr lang="en-US" altLang="zh-CN" sz="1400"/>
          </a:p>
        </p:txBody>
      </p:sp>
      <p:pic>
        <p:nvPicPr>
          <p:cNvPr id="67587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5888"/>
            <a:ext cx="9144000" cy="662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74B53CD-253B-48E4-A296-82A6E78F0387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57</a:t>
            </a:fld>
            <a:endParaRPr lang="en-US" altLang="zh-CN" sz="1400"/>
          </a:p>
        </p:txBody>
      </p:sp>
      <p:pic>
        <p:nvPicPr>
          <p:cNvPr id="68611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5888"/>
            <a:ext cx="9144000" cy="662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0D53A1C-6FC3-4E0B-A8B4-E6BA68C51FC7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58</a:t>
            </a:fld>
            <a:endParaRPr lang="en-US" altLang="zh-CN" sz="1400"/>
          </a:p>
        </p:txBody>
      </p:sp>
      <p:pic>
        <p:nvPicPr>
          <p:cNvPr id="69635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7150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21E421B-E37A-407D-A6EC-DCFF73D12B57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59</a:t>
            </a:fld>
            <a:endParaRPr lang="en-US" altLang="zh-CN" sz="1400"/>
          </a:p>
        </p:txBody>
      </p:sp>
      <p:pic>
        <p:nvPicPr>
          <p:cNvPr id="7065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7150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How to submit a problem to CodeForce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921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How to submit a problem to </a:t>
            </a:r>
            <a:r>
              <a:rPr lang="en-US" altLang="zh-CN" dirty="0" err="1">
                <a:ea typeface="宋体" panose="02010600030101010101" pitchFamily="2" charset="-122"/>
              </a:rPr>
              <a:t>CodeForces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  <a:hlinkClick r:id="rId2"/>
              </a:rPr>
              <a:t>https://www.youtube.com/watch?v=fbNRCXRJ76E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</a:p>
          <a:p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这个</a:t>
            </a:r>
            <a:r>
              <a:rPr lang="en-US" altLang="zh-CN" dirty="0">
                <a:ea typeface="宋体" panose="02010600030101010101" pitchFamily="2" charset="-122"/>
              </a:rPr>
              <a:t>2:45</a:t>
            </a:r>
            <a:r>
              <a:rPr lang="zh-CN" altLang="en-US" dirty="0">
                <a:ea typeface="宋体" panose="02010600030101010101" pitchFamily="2" charset="-122"/>
              </a:rPr>
              <a:t>的提交程序视频里面选择的是</a:t>
            </a:r>
            <a:r>
              <a:rPr lang="en-US" altLang="zh-CN" dirty="0">
                <a:ea typeface="宋体" panose="02010600030101010101" pitchFamily="2" charset="-122"/>
              </a:rPr>
              <a:t>CONTESTS</a:t>
            </a:r>
            <a:r>
              <a:rPr lang="zh-CN" altLang="en-US" dirty="0">
                <a:ea typeface="宋体" panose="02010600030101010101" pitchFamily="2" charset="-122"/>
              </a:rPr>
              <a:t>里面的题目，我们直接</a:t>
            </a:r>
            <a:r>
              <a:rPr lang="en-US" altLang="zh-CN" dirty="0">
                <a:ea typeface="宋体" panose="02010600030101010101" pitchFamily="2" charset="-122"/>
              </a:rPr>
              <a:t>PROBLEMSET</a:t>
            </a:r>
            <a:r>
              <a:rPr lang="zh-CN" altLang="en-US" dirty="0">
                <a:ea typeface="宋体" panose="02010600030101010101" pitchFamily="2" charset="-122"/>
              </a:rPr>
              <a:t>的题目做就可以。</a:t>
            </a:r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8D5FC5F-D4F1-4E35-95E6-F8FBD4E73C94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zh-CN" sz="1400"/>
          </a:p>
        </p:txBody>
      </p:sp>
      <p:sp>
        <p:nvSpPr>
          <p:cNvPr id="2" name="文本框 1"/>
          <p:cNvSpPr txBox="1"/>
          <p:nvPr/>
        </p:nvSpPr>
        <p:spPr>
          <a:xfrm>
            <a:off x="2133600" y="2738735"/>
            <a:ext cx="2859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Great Wall of China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AEA5F91-8388-4B43-8C84-61138CE23826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60</a:t>
            </a:fld>
            <a:endParaRPr lang="en-US" altLang="zh-CN" sz="1400"/>
          </a:p>
        </p:txBody>
      </p:sp>
      <p:pic>
        <p:nvPicPr>
          <p:cNvPr id="71683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7150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D45CF7B-0648-4911-BE2D-0CE95B581DBB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61</a:t>
            </a:fld>
            <a:endParaRPr lang="en-US" altLang="zh-CN" sz="1400"/>
          </a:p>
        </p:txBody>
      </p:sp>
      <p:pic>
        <p:nvPicPr>
          <p:cNvPr id="72707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42888"/>
            <a:ext cx="9144000" cy="637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DC957D3-91C1-4C1B-9C60-0824267FBC5C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62</a:t>
            </a:fld>
            <a:endParaRPr lang="en-US" altLang="zh-CN" sz="1400"/>
          </a:p>
        </p:txBody>
      </p:sp>
      <p:pic>
        <p:nvPicPr>
          <p:cNvPr id="73731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42888"/>
            <a:ext cx="9144000" cy="637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69B3444-3791-4709-A2DC-7E3027B22509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63</a:t>
            </a:fld>
            <a:endParaRPr lang="en-US" altLang="zh-CN" sz="1400"/>
          </a:p>
        </p:txBody>
      </p:sp>
      <p:pic>
        <p:nvPicPr>
          <p:cNvPr id="74755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42888"/>
            <a:ext cx="9144000" cy="637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AD69A43-51E6-430C-897F-39CC9BFF6A3E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64</a:t>
            </a:fld>
            <a:endParaRPr lang="en-US" altLang="zh-CN" sz="1400"/>
          </a:p>
        </p:txBody>
      </p:sp>
      <p:pic>
        <p:nvPicPr>
          <p:cNvPr id="7577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42888"/>
            <a:ext cx="9144000" cy="637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15ABDF6-230F-4613-A052-97A4E861EB73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65</a:t>
            </a:fld>
            <a:endParaRPr lang="en-US" altLang="zh-CN" sz="1400"/>
          </a:p>
        </p:txBody>
      </p:sp>
      <p:pic>
        <p:nvPicPr>
          <p:cNvPr id="76803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42888"/>
            <a:ext cx="9144000" cy="637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5C9F779-A1E9-4E1B-87BB-C3F4E1E707AE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66</a:t>
            </a:fld>
            <a:endParaRPr lang="en-US" altLang="zh-CN" sz="1400"/>
          </a:p>
        </p:txBody>
      </p:sp>
      <p:pic>
        <p:nvPicPr>
          <p:cNvPr id="77827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42888"/>
            <a:ext cx="9144000" cy="637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F6475E2-E3A7-4ACE-B1B8-B01729B4B640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67</a:t>
            </a:fld>
            <a:endParaRPr lang="en-US" altLang="zh-CN" sz="1400"/>
          </a:p>
        </p:txBody>
      </p:sp>
      <p:pic>
        <p:nvPicPr>
          <p:cNvPr id="78851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42888"/>
            <a:ext cx="9144000" cy="637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2967DEA-A199-4B71-A5C6-F670EBFC2E16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68</a:t>
            </a:fld>
            <a:endParaRPr lang="en-US" altLang="zh-CN" sz="1400"/>
          </a:p>
        </p:txBody>
      </p:sp>
      <p:pic>
        <p:nvPicPr>
          <p:cNvPr id="79875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488" y="0"/>
            <a:ext cx="79470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B392E45-2C69-4BD1-AB9B-7520D2D76B60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zh-CN" sz="1400"/>
          </a:p>
        </p:txBody>
      </p:sp>
      <p:pic>
        <p:nvPicPr>
          <p:cNvPr id="10243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063" y="0"/>
            <a:ext cx="78898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4611BE0-F965-4CC0-AD2D-8CFD1E7673C0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zh-CN" sz="1400"/>
          </a:p>
        </p:txBody>
      </p:sp>
      <p:pic>
        <p:nvPicPr>
          <p:cNvPr id="11267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-15875"/>
            <a:ext cx="38576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388" y="0"/>
            <a:ext cx="38576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E7416BD-1E6B-48DD-B978-DB8C3E72FB10}" type="slidenum">
              <a:rPr lang="zh-CN" altLang="en-US" sz="1400" smtClean="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zh-CN" sz="1400"/>
          </a:p>
        </p:txBody>
      </p:sp>
      <p:pic>
        <p:nvPicPr>
          <p:cNvPr id="12291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0"/>
            <a:ext cx="38576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0"/>
            <a:ext cx="38576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6800</TotalTime>
  <Words>1294</Words>
  <Application>Microsoft Office PowerPoint</Application>
  <PresentationFormat>宽屏</PresentationFormat>
  <Paragraphs>210</Paragraphs>
  <Slides>68</Slides>
  <Notes>9</Notes>
  <HiddenSlides>3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68</vt:i4>
      </vt:variant>
    </vt:vector>
  </HeadingPairs>
  <TitlesOfParts>
    <vt:vector size="74" baseType="lpstr">
      <vt:lpstr>宋体</vt:lpstr>
      <vt:lpstr>Arial</vt:lpstr>
      <vt:lpstr>Times New Roman</vt:lpstr>
      <vt:lpstr>Wingdings</vt:lpstr>
      <vt:lpstr>Default Design</vt:lpstr>
      <vt:lpstr>Custom Design</vt:lpstr>
      <vt:lpstr>Development Environment</vt:lpstr>
      <vt:lpstr>Recap</vt:lpstr>
      <vt:lpstr>Touch Typing Study, https://www.typingstudy.com  </vt:lpstr>
      <vt:lpstr>练习盲打： 新概念英语第三册22课 我用了7分40秒</vt:lpstr>
      <vt:lpstr>练习盲打： 新概念英语第三册23课 我用了7分34秒</vt:lpstr>
      <vt:lpstr>How to submit a problem to CodeForce</vt:lpstr>
      <vt:lpstr>PowerPoint 演示文稿</vt:lpstr>
      <vt:lpstr>PowerPoint 演示文稿</vt:lpstr>
      <vt:lpstr>PowerPoint 演示文稿</vt:lpstr>
      <vt:lpstr>PowerPoint 演示文稿</vt:lpstr>
      <vt:lpstr>What is Python?</vt:lpstr>
      <vt:lpstr>Typical Python Development Environment</vt:lpstr>
      <vt:lpstr>基本概念</vt:lpstr>
      <vt:lpstr>Source File（源程序）</vt:lpstr>
      <vt:lpstr>Debug（调试）</vt:lpstr>
      <vt:lpstr>Run（运行）</vt:lpstr>
      <vt:lpstr>Contents</vt:lpstr>
      <vt:lpstr>Installing Python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Debug python –m pdb helloworld.py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Linux 下的 Python</vt:lpstr>
      <vt:lpstr>Contents</vt:lpstr>
      <vt:lpstr>The way to install software on OSX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Hongfei Yan</dc:creator>
  <cp:lastModifiedBy>闫宏飞</cp:lastModifiedBy>
  <cp:revision>306</cp:revision>
  <dcterms:created xsi:type="dcterms:W3CDTF">2007-12-25T21:52:52Z</dcterms:created>
  <dcterms:modified xsi:type="dcterms:W3CDTF">2020-09-23T15:20:41Z</dcterms:modified>
</cp:coreProperties>
</file>